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77" r:id="rId2"/>
    <p:sldId id="259" r:id="rId3"/>
    <p:sldId id="261" r:id="rId4"/>
    <p:sldId id="262" r:id="rId5"/>
    <p:sldId id="263" r:id="rId6"/>
    <p:sldId id="264" r:id="rId7"/>
    <p:sldId id="268" r:id="rId8"/>
    <p:sldId id="274" r:id="rId9"/>
    <p:sldId id="278" r:id="rId10"/>
    <p:sldId id="275" r:id="rId11"/>
    <p:sldId id="283" r:id="rId12"/>
    <p:sldId id="279" r:id="rId13"/>
    <p:sldId id="284" r:id="rId14"/>
    <p:sldId id="282" r:id="rId15"/>
    <p:sldId id="266" r:id="rId16"/>
    <p:sldId id="267" r:id="rId17"/>
    <p:sldId id="276" r:id="rId18"/>
    <p:sldId id="273" r:id="rId19"/>
    <p:sldId id="280" r:id="rId20"/>
    <p:sldId id="281" r:id="rId21"/>
    <p:sldId id="269" r:id="rId22"/>
    <p:sldId id="270" r:id="rId23"/>
    <p:sldId id="285" r:id="rId24"/>
    <p:sldId id="272" r:id="rId2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>
        <p:scale>
          <a:sx n="82" d="100"/>
          <a:sy n="82" d="100"/>
        </p:scale>
        <p:origin x="27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4DBC2-AC77-4002-A9A5-E963E3E2E7F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DB6DFDF-389F-44DE-837D-8B7CBD6371CA}">
      <dgm:prSet phldrT="[Text]"/>
      <dgm:spPr/>
      <dgm:t>
        <a:bodyPr/>
        <a:lstStyle/>
        <a:p>
          <a:r>
            <a:rPr lang="hr-HR" dirty="0" smtClean="0"/>
            <a:t>Edukacija</a:t>
          </a:r>
          <a:endParaRPr lang="hr-HR" dirty="0"/>
        </a:p>
      </dgm:t>
    </dgm:pt>
    <dgm:pt modelId="{E5461B49-09E6-47F5-8836-1CF0B62035E4}" type="parTrans" cxnId="{6317BDDF-9A01-47DF-9C03-6908AC4302E2}">
      <dgm:prSet/>
      <dgm:spPr/>
      <dgm:t>
        <a:bodyPr/>
        <a:lstStyle/>
        <a:p>
          <a:endParaRPr lang="hr-HR"/>
        </a:p>
      </dgm:t>
    </dgm:pt>
    <dgm:pt modelId="{EE00E5F2-D790-4C61-ACB4-70F45BD033E8}" type="sibTrans" cxnId="{6317BDDF-9A01-47DF-9C03-6908AC4302E2}">
      <dgm:prSet/>
      <dgm:spPr/>
      <dgm:t>
        <a:bodyPr/>
        <a:lstStyle/>
        <a:p>
          <a:endParaRPr lang="hr-HR"/>
        </a:p>
      </dgm:t>
    </dgm:pt>
    <dgm:pt modelId="{9ECB4A8E-DF2D-4415-9BF4-4992CEE39111}">
      <dgm:prSet phldrT="[Text]"/>
      <dgm:spPr/>
      <dgm:t>
        <a:bodyPr/>
        <a:lstStyle/>
        <a:p>
          <a:r>
            <a:rPr lang="hr-HR" dirty="0" smtClean="0"/>
            <a:t>Prevencija</a:t>
          </a:r>
          <a:endParaRPr lang="hr-HR" dirty="0"/>
        </a:p>
      </dgm:t>
    </dgm:pt>
    <dgm:pt modelId="{54C1B462-FA2A-4FFE-BFF5-57627E0EB84E}" type="parTrans" cxnId="{9413ECB3-225C-4432-8AF1-9641F2E1E274}">
      <dgm:prSet/>
      <dgm:spPr/>
      <dgm:t>
        <a:bodyPr/>
        <a:lstStyle/>
        <a:p>
          <a:endParaRPr lang="hr-HR"/>
        </a:p>
      </dgm:t>
    </dgm:pt>
    <dgm:pt modelId="{CB7E764F-FDFD-448C-9297-CD662B8B25E3}" type="sibTrans" cxnId="{9413ECB3-225C-4432-8AF1-9641F2E1E274}">
      <dgm:prSet/>
      <dgm:spPr/>
      <dgm:t>
        <a:bodyPr/>
        <a:lstStyle/>
        <a:p>
          <a:endParaRPr lang="hr-HR"/>
        </a:p>
      </dgm:t>
    </dgm:pt>
    <dgm:pt modelId="{7498F1FB-4C17-4E61-BC57-9C01EC3240E7}">
      <dgm:prSet phldrT="[Text]"/>
      <dgm:spPr/>
      <dgm:t>
        <a:bodyPr/>
        <a:lstStyle/>
        <a:p>
          <a:r>
            <a:rPr lang="hr-HR" dirty="0" smtClean="0"/>
            <a:t>Liječenje i rehabilitacija</a:t>
          </a:r>
          <a:endParaRPr lang="hr-HR" dirty="0"/>
        </a:p>
      </dgm:t>
    </dgm:pt>
    <dgm:pt modelId="{C58CEABC-9DFA-4B14-943A-6535B4FC8C25}" type="parTrans" cxnId="{5E9FDCCD-7DB4-4E43-9D91-9B6BFCAEF86C}">
      <dgm:prSet/>
      <dgm:spPr/>
      <dgm:t>
        <a:bodyPr/>
        <a:lstStyle/>
        <a:p>
          <a:endParaRPr lang="hr-HR"/>
        </a:p>
      </dgm:t>
    </dgm:pt>
    <dgm:pt modelId="{284CD0A5-5743-4966-ADD7-1EB15FD8B85F}" type="sibTrans" cxnId="{5E9FDCCD-7DB4-4E43-9D91-9B6BFCAEF86C}">
      <dgm:prSet/>
      <dgm:spPr/>
      <dgm:t>
        <a:bodyPr/>
        <a:lstStyle/>
        <a:p>
          <a:endParaRPr lang="hr-HR"/>
        </a:p>
      </dgm:t>
    </dgm:pt>
    <dgm:pt modelId="{2D708F7E-8C4F-477F-8C92-CC9C4D7B1B5E}">
      <dgm:prSet phldrT="[Text]"/>
      <dgm:spPr/>
      <dgm:t>
        <a:bodyPr/>
        <a:lstStyle/>
        <a:p>
          <a:r>
            <a:rPr lang="hr-HR" dirty="0" smtClean="0"/>
            <a:t>Socijalna skrb</a:t>
          </a:r>
          <a:endParaRPr lang="hr-HR" dirty="0"/>
        </a:p>
      </dgm:t>
    </dgm:pt>
    <dgm:pt modelId="{3B787A36-A4B1-434A-88C2-82C30A9B60BB}" type="parTrans" cxnId="{8B4ED24D-C000-4B37-B3B1-EA6EA25B84FE}">
      <dgm:prSet/>
      <dgm:spPr/>
      <dgm:t>
        <a:bodyPr/>
        <a:lstStyle/>
        <a:p>
          <a:endParaRPr lang="hr-HR"/>
        </a:p>
      </dgm:t>
    </dgm:pt>
    <dgm:pt modelId="{B1A2C014-99CF-4958-A543-E7BFAE1364C0}" type="sibTrans" cxnId="{8B4ED24D-C000-4B37-B3B1-EA6EA25B84FE}">
      <dgm:prSet/>
      <dgm:spPr/>
      <dgm:t>
        <a:bodyPr/>
        <a:lstStyle/>
        <a:p>
          <a:endParaRPr lang="hr-HR"/>
        </a:p>
      </dgm:t>
    </dgm:pt>
    <dgm:pt modelId="{19CF8757-3F57-4612-BD7F-F0B98BB8CB80}">
      <dgm:prSet phldrT="[Text]"/>
      <dgm:spPr/>
      <dgm:t>
        <a:bodyPr/>
        <a:lstStyle/>
        <a:p>
          <a:r>
            <a:rPr lang="hr-HR" dirty="0" smtClean="0"/>
            <a:t>Kvaliteta života </a:t>
          </a:r>
          <a:endParaRPr lang="hr-HR" dirty="0"/>
        </a:p>
      </dgm:t>
    </dgm:pt>
    <dgm:pt modelId="{3605B6E6-99F4-4EF4-B0FF-EFB2829FD41E}" type="parTrans" cxnId="{633850BC-8CB4-41ED-8D3B-BDC1F2C7D3CA}">
      <dgm:prSet/>
      <dgm:spPr/>
      <dgm:t>
        <a:bodyPr/>
        <a:lstStyle/>
        <a:p>
          <a:endParaRPr lang="hr-HR"/>
        </a:p>
      </dgm:t>
    </dgm:pt>
    <dgm:pt modelId="{3AE05F2F-ECF0-4E85-A9F9-7689A9FE0149}" type="sibTrans" cxnId="{633850BC-8CB4-41ED-8D3B-BDC1F2C7D3CA}">
      <dgm:prSet/>
      <dgm:spPr/>
      <dgm:t>
        <a:bodyPr/>
        <a:lstStyle/>
        <a:p>
          <a:endParaRPr lang="hr-HR"/>
        </a:p>
      </dgm:t>
    </dgm:pt>
    <dgm:pt modelId="{A496D909-1761-4849-800A-C4568EBDB830}" type="pres">
      <dgm:prSet presAssocID="{1544DBC2-AC77-4002-A9A5-E963E3E2E7F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3C3A86C-D978-425E-B320-792A5622888A}" type="pres">
      <dgm:prSet presAssocID="{0DB6DFDF-389F-44DE-837D-8B7CBD6371C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8838117-251D-4E99-9A7F-5A8E9F808451}" type="pres">
      <dgm:prSet presAssocID="{EE00E5F2-D790-4C61-ACB4-70F45BD033E8}" presName="sibTrans" presStyleCnt="0"/>
      <dgm:spPr/>
    </dgm:pt>
    <dgm:pt modelId="{2E272495-DDFD-4D45-BDEF-6B4E2C65457B}" type="pres">
      <dgm:prSet presAssocID="{9ECB4A8E-DF2D-4415-9BF4-4992CEE3911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093EDE2-8BDB-4BA6-9D76-57E64CEA38A2}" type="pres">
      <dgm:prSet presAssocID="{CB7E764F-FDFD-448C-9297-CD662B8B25E3}" presName="sibTrans" presStyleCnt="0"/>
      <dgm:spPr/>
    </dgm:pt>
    <dgm:pt modelId="{63FE4563-2247-411A-8A61-D7C3A8B19E90}" type="pres">
      <dgm:prSet presAssocID="{7498F1FB-4C17-4E61-BC57-9C01EC3240E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B7DAA30-70A3-48FB-B8FF-1D7CD0D274B9}" type="pres">
      <dgm:prSet presAssocID="{284CD0A5-5743-4966-ADD7-1EB15FD8B85F}" presName="sibTrans" presStyleCnt="0"/>
      <dgm:spPr/>
    </dgm:pt>
    <dgm:pt modelId="{F35617F0-7D29-4C3B-BB48-9D66DFD11C44}" type="pres">
      <dgm:prSet presAssocID="{2D708F7E-8C4F-477F-8C92-CC9C4D7B1B5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5E77D2-68FE-4125-BD5B-E1E6F1D3D609}" type="pres">
      <dgm:prSet presAssocID="{B1A2C014-99CF-4958-A543-E7BFAE1364C0}" presName="sibTrans" presStyleCnt="0"/>
      <dgm:spPr/>
    </dgm:pt>
    <dgm:pt modelId="{8D5A5C6C-5B5C-434B-AB7F-495DEF0C99FD}" type="pres">
      <dgm:prSet presAssocID="{19CF8757-3F57-4612-BD7F-F0B98BB8CB8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317BDDF-9A01-47DF-9C03-6908AC4302E2}" srcId="{1544DBC2-AC77-4002-A9A5-E963E3E2E7F3}" destId="{0DB6DFDF-389F-44DE-837D-8B7CBD6371CA}" srcOrd="0" destOrd="0" parTransId="{E5461B49-09E6-47F5-8836-1CF0B62035E4}" sibTransId="{EE00E5F2-D790-4C61-ACB4-70F45BD033E8}"/>
    <dgm:cxn modelId="{8B4ED24D-C000-4B37-B3B1-EA6EA25B84FE}" srcId="{1544DBC2-AC77-4002-A9A5-E963E3E2E7F3}" destId="{2D708F7E-8C4F-477F-8C92-CC9C4D7B1B5E}" srcOrd="3" destOrd="0" parTransId="{3B787A36-A4B1-434A-88C2-82C30A9B60BB}" sibTransId="{B1A2C014-99CF-4958-A543-E7BFAE1364C0}"/>
    <dgm:cxn modelId="{9413ECB3-225C-4432-8AF1-9641F2E1E274}" srcId="{1544DBC2-AC77-4002-A9A5-E963E3E2E7F3}" destId="{9ECB4A8E-DF2D-4415-9BF4-4992CEE39111}" srcOrd="1" destOrd="0" parTransId="{54C1B462-FA2A-4FFE-BFF5-57627E0EB84E}" sibTransId="{CB7E764F-FDFD-448C-9297-CD662B8B25E3}"/>
    <dgm:cxn modelId="{633850BC-8CB4-41ED-8D3B-BDC1F2C7D3CA}" srcId="{1544DBC2-AC77-4002-A9A5-E963E3E2E7F3}" destId="{19CF8757-3F57-4612-BD7F-F0B98BB8CB80}" srcOrd="4" destOrd="0" parTransId="{3605B6E6-99F4-4EF4-B0FF-EFB2829FD41E}" sibTransId="{3AE05F2F-ECF0-4E85-A9F9-7689A9FE0149}"/>
    <dgm:cxn modelId="{32BD7445-78A8-4783-B100-E6166BD1C7DE}" type="presOf" srcId="{19CF8757-3F57-4612-BD7F-F0B98BB8CB80}" destId="{8D5A5C6C-5B5C-434B-AB7F-495DEF0C99FD}" srcOrd="0" destOrd="0" presId="urn:microsoft.com/office/officeart/2005/8/layout/default"/>
    <dgm:cxn modelId="{CF053686-C54D-4A6C-853B-30CD64047B26}" type="presOf" srcId="{1544DBC2-AC77-4002-A9A5-E963E3E2E7F3}" destId="{A496D909-1761-4849-800A-C4568EBDB830}" srcOrd="0" destOrd="0" presId="urn:microsoft.com/office/officeart/2005/8/layout/default"/>
    <dgm:cxn modelId="{62B43772-CF6B-41F3-B5B3-EDB0A5411126}" type="presOf" srcId="{9ECB4A8E-DF2D-4415-9BF4-4992CEE39111}" destId="{2E272495-DDFD-4D45-BDEF-6B4E2C65457B}" srcOrd="0" destOrd="0" presId="urn:microsoft.com/office/officeart/2005/8/layout/default"/>
    <dgm:cxn modelId="{1AA97692-EB11-4ABB-9423-B49283D4448B}" type="presOf" srcId="{0DB6DFDF-389F-44DE-837D-8B7CBD6371CA}" destId="{A3C3A86C-D978-425E-B320-792A5622888A}" srcOrd="0" destOrd="0" presId="urn:microsoft.com/office/officeart/2005/8/layout/default"/>
    <dgm:cxn modelId="{5E9FDCCD-7DB4-4E43-9D91-9B6BFCAEF86C}" srcId="{1544DBC2-AC77-4002-A9A5-E963E3E2E7F3}" destId="{7498F1FB-4C17-4E61-BC57-9C01EC3240E7}" srcOrd="2" destOrd="0" parTransId="{C58CEABC-9DFA-4B14-943A-6535B4FC8C25}" sibTransId="{284CD0A5-5743-4966-ADD7-1EB15FD8B85F}"/>
    <dgm:cxn modelId="{C816DF16-1B80-4F67-AC8C-CD035D510D03}" type="presOf" srcId="{7498F1FB-4C17-4E61-BC57-9C01EC3240E7}" destId="{63FE4563-2247-411A-8A61-D7C3A8B19E90}" srcOrd="0" destOrd="0" presId="urn:microsoft.com/office/officeart/2005/8/layout/default"/>
    <dgm:cxn modelId="{293C0EC9-BEDD-48A2-9B83-2FED19731210}" type="presOf" srcId="{2D708F7E-8C4F-477F-8C92-CC9C4D7B1B5E}" destId="{F35617F0-7D29-4C3B-BB48-9D66DFD11C44}" srcOrd="0" destOrd="0" presId="urn:microsoft.com/office/officeart/2005/8/layout/default"/>
    <dgm:cxn modelId="{4E1A5FD8-5F30-4B93-9107-239AAD768E0F}" type="presParOf" srcId="{A496D909-1761-4849-800A-C4568EBDB830}" destId="{A3C3A86C-D978-425E-B320-792A5622888A}" srcOrd="0" destOrd="0" presId="urn:microsoft.com/office/officeart/2005/8/layout/default"/>
    <dgm:cxn modelId="{B65F8E10-9092-4F75-A925-66AFCC04DCE4}" type="presParOf" srcId="{A496D909-1761-4849-800A-C4568EBDB830}" destId="{B8838117-251D-4E99-9A7F-5A8E9F808451}" srcOrd="1" destOrd="0" presId="urn:microsoft.com/office/officeart/2005/8/layout/default"/>
    <dgm:cxn modelId="{0FD17705-054B-4594-8F9C-E07B8B594D10}" type="presParOf" srcId="{A496D909-1761-4849-800A-C4568EBDB830}" destId="{2E272495-DDFD-4D45-BDEF-6B4E2C65457B}" srcOrd="2" destOrd="0" presId="urn:microsoft.com/office/officeart/2005/8/layout/default"/>
    <dgm:cxn modelId="{A12006E3-32F4-42DA-8EED-69FA705E9DBC}" type="presParOf" srcId="{A496D909-1761-4849-800A-C4568EBDB830}" destId="{C093EDE2-8BDB-4BA6-9D76-57E64CEA38A2}" srcOrd="3" destOrd="0" presId="urn:microsoft.com/office/officeart/2005/8/layout/default"/>
    <dgm:cxn modelId="{7FA8887F-51F8-4EA4-B168-916A92ACFCDC}" type="presParOf" srcId="{A496D909-1761-4849-800A-C4568EBDB830}" destId="{63FE4563-2247-411A-8A61-D7C3A8B19E90}" srcOrd="4" destOrd="0" presId="urn:microsoft.com/office/officeart/2005/8/layout/default"/>
    <dgm:cxn modelId="{42870E6E-C1FB-47BC-903A-7673A564487A}" type="presParOf" srcId="{A496D909-1761-4849-800A-C4568EBDB830}" destId="{FB7DAA30-70A3-48FB-B8FF-1D7CD0D274B9}" srcOrd="5" destOrd="0" presId="urn:microsoft.com/office/officeart/2005/8/layout/default"/>
    <dgm:cxn modelId="{AC6DB3BD-98C9-4742-A99D-D1FB7B5E71BC}" type="presParOf" srcId="{A496D909-1761-4849-800A-C4568EBDB830}" destId="{F35617F0-7D29-4C3B-BB48-9D66DFD11C44}" srcOrd="6" destOrd="0" presId="urn:microsoft.com/office/officeart/2005/8/layout/default"/>
    <dgm:cxn modelId="{0FF14C09-7F7D-46F9-A54D-B8D908ED5677}" type="presParOf" srcId="{A496D909-1761-4849-800A-C4568EBDB830}" destId="{905E77D2-68FE-4125-BD5B-E1E6F1D3D609}" srcOrd="7" destOrd="0" presId="urn:microsoft.com/office/officeart/2005/8/layout/default"/>
    <dgm:cxn modelId="{545F366B-FC20-4E20-A244-B2F3D70430C8}" type="presParOf" srcId="{A496D909-1761-4849-800A-C4568EBDB830}" destId="{8D5A5C6C-5B5C-434B-AB7F-495DEF0C99F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AB42FD-9A78-4DB3-8370-039921418E8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45AF4D44-EAD1-4757-AB03-768AC58F90D1}">
      <dgm:prSet phldrT="[Text]"/>
      <dgm:spPr/>
      <dgm:t>
        <a:bodyPr/>
        <a:lstStyle/>
        <a:p>
          <a:r>
            <a:rPr lang="hr-HR" dirty="0" smtClean="0"/>
            <a:t>Edukacija</a:t>
          </a:r>
          <a:endParaRPr lang="hr-HR" dirty="0"/>
        </a:p>
      </dgm:t>
    </dgm:pt>
    <dgm:pt modelId="{4443F467-7ABD-4AE1-B85F-6A65B562BB1B}" type="parTrans" cxnId="{D3B26E8D-8AE4-443A-8202-458F6EFF352F}">
      <dgm:prSet/>
      <dgm:spPr/>
      <dgm:t>
        <a:bodyPr/>
        <a:lstStyle/>
        <a:p>
          <a:endParaRPr lang="hr-HR"/>
        </a:p>
      </dgm:t>
    </dgm:pt>
    <dgm:pt modelId="{A3070C4D-79CD-475E-B728-8EC114E71FA3}" type="sibTrans" cxnId="{D3B26E8D-8AE4-443A-8202-458F6EFF352F}">
      <dgm:prSet/>
      <dgm:spPr/>
      <dgm:t>
        <a:bodyPr/>
        <a:lstStyle/>
        <a:p>
          <a:endParaRPr lang="hr-HR"/>
        </a:p>
      </dgm:t>
    </dgm:pt>
    <dgm:pt modelId="{7BC572D6-B799-4F37-9967-E9AD03C2DA17}">
      <dgm:prSet phldrT="[Text]"/>
      <dgm:spPr/>
      <dgm:t>
        <a:bodyPr/>
        <a:lstStyle/>
        <a:p>
          <a:r>
            <a:rPr lang="hr-HR" dirty="0" smtClean="0"/>
            <a:t>Prevencija</a:t>
          </a:r>
          <a:endParaRPr lang="hr-HR" dirty="0"/>
        </a:p>
      </dgm:t>
    </dgm:pt>
    <dgm:pt modelId="{AE3BE059-F1B3-4F68-9D3C-B911E6CDC03F}" type="parTrans" cxnId="{BA296945-F4BF-40FE-980B-B55EB265AD22}">
      <dgm:prSet/>
      <dgm:spPr/>
      <dgm:t>
        <a:bodyPr/>
        <a:lstStyle/>
        <a:p>
          <a:endParaRPr lang="hr-HR"/>
        </a:p>
      </dgm:t>
    </dgm:pt>
    <dgm:pt modelId="{C4A0E695-D843-4F5F-81AE-1EDECB64D1C1}" type="sibTrans" cxnId="{BA296945-F4BF-40FE-980B-B55EB265AD22}">
      <dgm:prSet/>
      <dgm:spPr/>
      <dgm:t>
        <a:bodyPr/>
        <a:lstStyle/>
        <a:p>
          <a:endParaRPr lang="hr-HR"/>
        </a:p>
      </dgm:t>
    </dgm:pt>
    <dgm:pt modelId="{2FC11DA9-64E5-4EBB-A827-47EEF04348FB}">
      <dgm:prSet phldrT="[Text]"/>
      <dgm:spPr/>
      <dgm:t>
        <a:bodyPr/>
        <a:lstStyle/>
        <a:p>
          <a:r>
            <a:rPr lang="hr-HR" dirty="0" smtClean="0"/>
            <a:t>Mjerenje gustoće kosti</a:t>
          </a:r>
          <a:endParaRPr lang="hr-HR" dirty="0"/>
        </a:p>
      </dgm:t>
    </dgm:pt>
    <dgm:pt modelId="{E8875110-9669-46A4-A58C-FBA097E2A8F1}" type="parTrans" cxnId="{734741CB-B192-442F-9C20-7188720DBC52}">
      <dgm:prSet/>
      <dgm:spPr/>
      <dgm:t>
        <a:bodyPr/>
        <a:lstStyle/>
        <a:p>
          <a:endParaRPr lang="hr-HR"/>
        </a:p>
      </dgm:t>
    </dgm:pt>
    <dgm:pt modelId="{F8B3143A-A876-410D-9FD2-E9593DE98D89}" type="sibTrans" cxnId="{734741CB-B192-442F-9C20-7188720DBC52}">
      <dgm:prSet/>
      <dgm:spPr/>
      <dgm:t>
        <a:bodyPr/>
        <a:lstStyle/>
        <a:p>
          <a:endParaRPr lang="hr-HR"/>
        </a:p>
      </dgm:t>
    </dgm:pt>
    <dgm:pt modelId="{8AD26234-D264-4457-A854-8B1A1D514439}">
      <dgm:prSet phldrT="[Text]"/>
      <dgm:spPr/>
      <dgm:t>
        <a:bodyPr/>
        <a:lstStyle/>
        <a:p>
          <a:r>
            <a:rPr lang="hr-HR" dirty="0" smtClean="0"/>
            <a:t>Liječenje </a:t>
          </a:r>
          <a:r>
            <a:rPr lang="hr-HR" dirty="0" err="1" smtClean="0"/>
            <a:t>irehabilitacija</a:t>
          </a:r>
          <a:endParaRPr lang="hr-HR" dirty="0"/>
        </a:p>
      </dgm:t>
    </dgm:pt>
    <dgm:pt modelId="{FC0A9A4A-1467-4FA6-BACB-F415C1BCC3E4}" type="parTrans" cxnId="{2C0986A9-7BE7-40A0-B2ED-42840D8AD83B}">
      <dgm:prSet/>
      <dgm:spPr/>
      <dgm:t>
        <a:bodyPr/>
        <a:lstStyle/>
        <a:p>
          <a:endParaRPr lang="hr-HR"/>
        </a:p>
      </dgm:t>
    </dgm:pt>
    <dgm:pt modelId="{E1E618A1-58E6-4153-B1CA-6FB1AC5FC634}" type="sibTrans" cxnId="{2C0986A9-7BE7-40A0-B2ED-42840D8AD83B}">
      <dgm:prSet/>
      <dgm:spPr/>
      <dgm:t>
        <a:bodyPr/>
        <a:lstStyle/>
        <a:p>
          <a:endParaRPr lang="hr-HR"/>
        </a:p>
      </dgm:t>
    </dgm:pt>
    <dgm:pt modelId="{5A8FC9C7-069B-4377-B6CF-66FA8A6406AA}">
      <dgm:prSet phldrT="[Text]"/>
      <dgm:spPr/>
      <dgm:t>
        <a:bodyPr/>
        <a:lstStyle/>
        <a:p>
          <a:r>
            <a:rPr lang="hr-HR" dirty="0" smtClean="0"/>
            <a:t>Kvaliteta života</a:t>
          </a:r>
          <a:endParaRPr lang="hr-HR" dirty="0"/>
        </a:p>
      </dgm:t>
    </dgm:pt>
    <dgm:pt modelId="{70DAF29B-41CF-44A5-8BDC-CBFFDED4005F}" type="parTrans" cxnId="{A0726B13-5F07-4F41-8E25-34209193400A}">
      <dgm:prSet/>
      <dgm:spPr/>
      <dgm:t>
        <a:bodyPr/>
        <a:lstStyle/>
        <a:p>
          <a:endParaRPr lang="hr-HR"/>
        </a:p>
      </dgm:t>
    </dgm:pt>
    <dgm:pt modelId="{E03E77CE-3E0E-42E5-BFA0-43DBCD4BC2AB}" type="sibTrans" cxnId="{A0726B13-5F07-4F41-8E25-34209193400A}">
      <dgm:prSet/>
      <dgm:spPr/>
      <dgm:t>
        <a:bodyPr/>
        <a:lstStyle/>
        <a:p>
          <a:endParaRPr lang="hr-HR"/>
        </a:p>
      </dgm:t>
    </dgm:pt>
    <dgm:pt modelId="{3B7D9F80-B2D4-4377-A2AF-D9583D6B7B10}" type="pres">
      <dgm:prSet presAssocID="{18AB42FD-9A78-4DB3-8370-039921418E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B5ECDBA-516B-4B25-9620-A7E21E3545A5}" type="pres">
      <dgm:prSet presAssocID="{45AF4D44-EAD1-4757-AB03-768AC58F90D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10B453-3FD0-49CC-8D90-9F6AEC2651AB}" type="pres">
      <dgm:prSet presAssocID="{A3070C4D-79CD-475E-B728-8EC114E71FA3}" presName="sibTrans" presStyleCnt="0"/>
      <dgm:spPr/>
    </dgm:pt>
    <dgm:pt modelId="{889B838D-6216-45CD-9AFF-BD313137608F}" type="pres">
      <dgm:prSet presAssocID="{7BC572D6-B799-4F37-9967-E9AD03C2DA1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9BFBBB-0B07-4B73-84DA-E96D9C481CF5}" type="pres">
      <dgm:prSet presAssocID="{C4A0E695-D843-4F5F-81AE-1EDECB64D1C1}" presName="sibTrans" presStyleCnt="0"/>
      <dgm:spPr/>
    </dgm:pt>
    <dgm:pt modelId="{2E4AD862-52C5-4A1C-A260-FD9CA82DB1B2}" type="pres">
      <dgm:prSet presAssocID="{2FC11DA9-64E5-4EBB-A827-47EEF04348F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2F14CD-B1B5-4619-9133-8D575D4BF53D}" type="pres">
      <dgm:prSet presAssocID="{F8B3143A-A876-410D-9FD2-E9593DE98D89}" presName="sibTrans" presStyleCnt="0"/>
      <dgm:spPr/>
    </dgm:pt>
    <dgm:pt modelId="{A8F32593-611F-4FE4-A818-648756FEE7DB}" type="pres">
      <dgm:prSet presAssocID="{8AD26234-D264-4457-A854-8B1A1D51443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F5EC557-A817-44BE-9E31-35D505C2396A}" type="pres">
      <dgm:prSet presAssocID="{E1E618A1-58E6-4153-B1CA-6FB1AC5FC634}" presName="sibTrans" presStyleCnt="0"/>
      <dgm:spPr/>
    </dgm:pt>
    <dgm:pt modelId="{DA517C21-B923-412F-BEC8-D6BE212FFC5B}" type="pres">
      <dgm:prSet presAssocID="{5A8FC9C7-069B-4377-B6CF-66FA8A6406A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7B864E2-9581-42FE-9CD8-914BBC81C0A3}" type="presOf" srcId="{2FC11DA9-64E5-4EBB-A827-47EEF04348FB}" destId="{2E4AD862-52C5-4A1C-A260-FD9CA82DB1B2}" srcOrd="0" destOrd="0" presId="urn:microsoft.com/office/officeart/2005/8/layout/default"/>
    <dgm:cxn modelId="{D50D848B-4457-4099-8EB2-618A6A6953AF}" type="presOf" srcId="{5A8FC9C7-069B-4377-B6CF-66FA8A6406AA}" destId="{DA517C21-B923-412F-BEC8-D6BE212FFC5B}" srcOrd="0" destOrd="0" presId="urn:microsoft.com/office/officeart/2005/8/layout/default"/>
    <dgm:cxn modelId="{DF38098A-72D7-4113-9C9A-D8BCEB9CD8A8}" type="presOf" srcId="{18AB42FD-9A78-4DB3-8370-039921418E88}" destId="{3B7D9F80-B2D4-4377-A2AF-D9583D6B7B10}" srcOrd="0" destOrd="0" presId="urn:microsoft.com/office/officeart/2005/8/layout/default"/>
    <dgm:cxn modelId="{29B17E0B-BA18-43FF-83C1-4E66F5BB538B}" type="presOf" srcId="{7BC572D6-B799-4F37-9967-E9AD03C2DA17}" destId="{889B838D-6216-45CD-9AFF-BD313137608F}" srcOrd="0" destOrd="0" presId="urn:microsoft.com/office/officeart/2005/8/layout/default"/>
    <dgm:cxn modelId="{734741CB-B192-442F-9C20-7188720DBC52}" srcId="{18AB42FD-9A78-4DB3-8370-039921418E88}" destId="{2FC11DA9-64E5-4EBB-A827-47EEF04348FB}" srcOrd="2" destOrd="0" parTransId="{E8875110-9669-46A4-A58C-FBA097E2A8F1}" sibTransId="{F8B3143A-A876-410D-9FD2-E9593DE98D89}"/>
    <dgm:cxn modelId="{14920FA7-51A5-491A-95C6-11E1607829C3}" type="presOf" srcId="{45AF4D44-EAD1-4757-AB03-768AC58F90D1}" destId="{2B5ECDBA-516B-4B25-9620-A7E21E3545A5}" srcOrd="0" destOrd="0" presId="urn:microsoft.com/office/officeart/2005/8/layout/default"/>
    <dgm:cxn modelId="{A0726B13-5F07-4F41-8E25-34209193400A}" srcId="{18AB42FD-9A78-4DB3-8370-039921418E88}" destId="{5A8FC9C7-069B-4377-B6CF-66FA8A6406AA}" srcOrd="4" destOrd="0" parTransId="{70DAF29B-41CF-44A5-8BDC-CBFFDED4005F}" sibTransId="{E03E77CE-3E0E-42E5-BFA0-43DBCD4BC2AB}"/>
    <dgm:cxn modelId="{712CB268-3733-4276-B781-171D818E04ED}" type="presOf" srcId="{8AD26234-D264-4457-A854-8B1A1D514439}" destId="{A8F32593-611F-4FE4-A818-648756FEE7DB}" srcOrd="0" destOrd="0" presId="urn:microsoft.com/office/officeart/2005/8/layout/default"/>
    <dgm:cxn modelId="{BA296945-F4BF-40FE-980B-B55EB265AD22}" srcId="{18AB42FD-9A78-4DB3-8370-039921418E88}" destId="{7BC572D6-B799-4F37-9967-E9AD03C2DA17}" srcOrd="1" destOrd="0" parTransId="{AE3BE059-F1B3-4F68-9D3C-B911E6CDC03F}" sibTransId="{C4A0E695-D843-4F5F-81AE-1EDECB64D1C1}"/>
    <dgm:cxn modelId="{D3B26E8D-8AE4-443A-8202-458F6EFF352F}" srcId="{18AB42FD-9A78-4DB3-8370-039921418E88}" destId="{45AF4D44-EAD1-4757-AB03-768AC58F90D1}" srcOrd="0" destOrd="0" parTransId="{4443F467-7ABD-4AE1-B85F-6A65B562BB1B}" sibTransId="{A3070C4D-79CD-475E-B728-8EC114E71FA3}"/>
    <dgm:cxn modelId="{2C0986A9-7BE7-40A0-B2ED-42840D8AD83B}" srcId="{18AB42FD-9A78-4DB3-8370-039921418E88}" destId="{8AD26234-D264-4457-A854-8B1A1D514439}" srcOrd="3" destOrd="0" parTransId="{FC0A9A4A-1467-4FA6-BACB-F415C1BCC3E4}" sibTransId="{E1E618A1-58E6-4153-B1CA-6FB1AC5FC634}"/>
    <dgm:cxn modelId="{5CC978EE-8844-4910-8154-222856BD6740}" type="presParOf" srcId="{3B7D9F80-B2D4-4377-A2AF-D9583D6B7B10}" destId="{2B5ECDBA-516B-4B25-9620-A7E21E3545A5}" srcOrd="0" destOrd="0" presId="urn:microsoft.com/office/officeart/2005/8/layout/default"/>
    <dgm:cxn modelId="{7CCF01A3-CBEB-451A-AE4B-C80A8C1A3ADB}" type="presParOf" srcId="{3B7D9F80-B2D4-4377-A2AF-D9583D6B7B10}" destId="{CC10B453-3FD0-49CC-8D90-9F6AEC2651AB}" srcOrd="1" destOrd="0" presId="urn:microsoft.com/office/officeart/2005/8/layout/default"/>
    <dgm:cxn modelId="{7FE0B611-A35D-4B45-8821-2F42E85697DE}" type="presParOf" srcId="{3B7D9F80-B2D4-4377-A2AF-D9583D6B7B10}" destId="{889B838D-6216-45CD-9AFF-BD313137608F}" srcOrd="2" destOrd="0" presId="urn:microsoft.com/office/officeart/2005/8/layout/default"/>
    <dgm:cxn modelId="{350A2DC7-8F78-4D8C-9FBC-01F917CF60D7}" type="presParOf" srcId="{3B7D9F80-B2D4-4377-A2AF-D9583D6B7B10}" destId="{389BFBBB-0B07-4B73-84DA-E96D9C481CF5}" srcOrd="3" destOrd="0" presId="urn:microsoft.com/office/officeart/2005/8/layout/default"/>
    <dgm:cxn modelId="{CE673441-76B0-49A5-9250-ACB3A1667AA4}" type="presParOf" srcId="{3B7D9F80-B2D4-4377-A2AF-D9583D6B7B10}" destId="{2E4AD862-52C5-4A1C-A260-FD9CA82DB1B2}" srcOrd="4" destOrd="0" presId="urn:microsoft.com/office/officeart/2005/8/layout/default"/>
    <dgm:cxn modelId="{0C0DBDDE-450B-40D2-A366-44D77A10538C}" type="presParOf" srcId="{3B7D9F80-B2D4-4377-A2AF-D9583D6B7B10}" destId="{B12F14CD-B1B5-4619-9133-8D575D4BF53D}" srcOrd="5" destOrd="0" presId="urn:microsoft.com/office/officeart/2005/8/layout/default"/>
    <dgm:cxn modelId="{DD9D1937-093B-4F4C-9683-1A756164E716}" type="presParOf" srcId="{3B7D9F80-B2D4-4377-A2AF-D9583D6B7B10}" destId="{A8F32593-611F-4FE4-A818-648756FEE7DB}" srcOrd="6" destOrd="0" presId="urn:microsoft.com/office/officeart/2005/8/layout/default"/>
    <dgm:cxn modelId="{3A5911F7-8943-4769-B868-EF4231CE9EC0}" type="presParOf" srcId="{3B7D9F80-B2D4-4377-A2AF-D9583D6B7B10}" destId="{FF5EC557-A817-44BE-9E31-35D505C2396A}" srcOrd="7" destOrd="0" presId="urn:microsoft.com/office/officeart/2005/8/layout/default"/>
    <dgm:cxn modelId="{686AA707-174C-4F6B-B3E4-FE7EA9A5E907}" type="presParOf" srcId="{3B7D9F80-B2D4-4377-A2AF-D9583D6B7B10}" destId="{DA517C21-B923-412F-BEC8-D6BE212FFC5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3A86C-D978-425E-B320-792A5622888A}">
      <dsp:nvSpPr>
        <dsp:cNvPr id="0" name=""/>
        <dsp:cNvSpPr/>
      </dsp:nvSpPr>
      <dsp:spPr>
        <a:xfrm>
          <a:off x="0" y="233784"/>
          <a:ext cx="1529456" cy="917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Edukacija</a:t>
          </a:r>
          <a:endParaRPr lang="hr-HR" sz="2000" kern="1200" dirty="0"/>
        </a:p>
      </dsp:txBody>
      <dsp:txXfrm>
        <a:off x="0" y="233784"/>
        <a:ext cx="1529456" cy="917674"/>
      </dsp:txXfrm>
    </dsp:sp>
    <dsp:sp modelId="{2E272495-DDFD-4D45-BDEF-6B4E2C65457B}">
      <dsp:nvSpPr>
        <dsp:cNvPr id="0" name=""/>
        <dsp:cNvSpPr/>
      </dsp:nvSpPr>
      <dsp:spPr>
        <a:xfrm>
          <a:off x="1682402" y="233784"/>
          <a:ext cx="1529456" cy="917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Prevencija</a:t>
          </a:r>
          <a:endParaRPr lang="hr-HR" sz="2000" kern="1200" dirty="0"/>
        </a:p>
      </dsp:txBody>
      <dsp:txXfrm>
        <a:off x="1682402" y="233784"/>
        <a:ext cx="1529456" cy="917674"/>
      </dsp:txXfrm>
    </dsp:sp>
    <dsp:sp modelId="{63FE4563-2247-411A-8A61-D7C3A8B19E90}">
      <dsp:nvSpPr>
        <dsp:cNvPr id="0" name=""/>
        <dsp:cNvSpPr/>
      </dsp:nvSpPr>
      <dsp:spPr>
        <a:xfrm>
          <a:off x="3364805" y="233784"/>
          <a:ext cx="1529456" cy="917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Liječenje i rehabilitacija</a:t>
          </a:r>
          <a:endParaRPr lang="hr-HR" sz="2000" kern="1200" dirty="0"/>
        </a:p>
      </dsp:txBody>
      <dsp:txXfrm>
        <a:off x="3364805" y="233784"/>
        <a:ext cx="1529456" cy="917674"/>
      </dsp:txXfrm>
    </dsp:sp>
    <dsp:sp modelId="{F35617F0-7D29-4C3B-BB48-9D66DFD11C44}">
      <dsp:nvSpPr>
        <dsp:cNvPr id="0" name=""/>
        <dsp:cNvSpPr/>
      </dsp:nvSpPr>
      <dsp:spPr>
        <a:xfrm>
          <a:off x="841201" y="1304403"/>
          <a:ext cx="1529456" cy="917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Socijalna skrb</a:t>
          </a:r>
          <a:endParaRPr lang="hr-HR" sz="2000" kern="1200" dirty="0"/>
        </a:p>
      </dsp:txBody>
      <dsp:txXfrm>
        <a:off x="841201" y="1304403"/>
        <a:ext cx="1529456" cy="917674"/>
      </dsp:txXfrm>
    </dsp:sp>
    <dsp:sp modelId="{8D5A5C6C-5B5C-434B-AB7F-495DEF0C99FD}">
      <dsp:nvSpPr>
        <dsp:cNvPr id="0" name=""/>
        <dsp:cNvSpPr/>
      </dsp:nvSpPr>
      <dsp:spPr>
        <a:xfrm>
          <a:off x="2523603" y="1304403"/>
          <a:ext cx="1529456" cy="917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Kvaliteta života </a:t>
          </a:r>
          <a:endParaRPr lang="hr-HR" sz="2000" kern="1200" dirty="0"/>
        </a:p>
      </dsp:txBody>
      <dsp:txXfrm>
        <a:off x="2523603" y="1304403"/>
        <a:ext cx="1529456" cy="917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ECDBA-516B-4B25-9620-A7E21E3545A5}">
      <dsp:nvSpPr>
        <dsp:cNvPr id="0" name=""/>
        <dsp:cNvSpPr/>
      </dsp:nvSpPr>
      <dsp:spPr>
        <a:xfrm>
          <a:off x="0" y="233461"/>
          <a:ext cx="1529953" cy="917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Edukacija</a:t>
          </a:r>
          <a:endParaRPr lang="hr-HR" sz="1900" kern="1200" dirty="0"/>
        </a:p>
      </dsp:txBody>
      <dsp:txXfrm>
        <a:off x="0" y="233461"/>
        <a:ext cx="1529953" cy="917971"/>
      </dsp:txXfrm>
    </dsp:sp>
    <dsp:sp modelId="{889B838D-6216-45CD-9AFF-BD313137608F}">
      <dsp:nvSpPr>
        <dsp:cNvPr id="0" name=""/>
        <dsp:cNvSpPr/>
      </dsp:nvSpPr>
      <dsp:spPr>
        <a:xfrm>
          <a:off x="1682948" y="233461"/>
          <a:ext cx="1529953" cy="917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Prevencija</a:t>
          </a:r>
          <a:endParaRPr lang="hr-HR" sz="1900" kern="1200" dirty="0"/>
        </a:p>
      </dsp:txBody>
      <dsp:txXfrm>
        <a:off x="1682948" y="233461"/>
        <a:ext cx="1529953" cy="917971"/>
      </dsp:txXfrm>
    </dsp:sp>
    <dsp:sp modelId="{2E4AD862-52C5-4A1C-A260-FD9CA82DB1B2}">
      <dsp:nvSpPr>
        <dsp:cNvPr id="0" name=""/>
        <dsp:cNvSpPr/>
      </dsp:nvSpPr>
      <dsp:spPr>
        <a:xfrm>
          <a:off x="3365896" y="233461"/>
          <a:ext cx="1529953" cy="917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Mjerenje gustoće kosti</a:t>
          </a:r>
          <a:endParaRPr lang="hr-HR" sz="1900" kern="1200" dirty="0"/>
        </a:p>
      </dsp:txBody>
      <dsp:txXfrm>
        <a:off x="3365896" y="233461"/>
        <a:ext cx="1529953" cy="917971"/>
      </dsp:txXfrm>
    </dsp:sp>
    <dsp:sp modelId="{A8F32593-611F-4FE4-A818-648756FEE7DB}">
      <dsp:nvSpPr>
        <dsp:cNvPr id="0" name=""/>
        <dsp:cNvSpPr/>
      </dsp:nvSpPr>
      <dsp:spPr>
        <a:xfrm>
          <a:off x="841474" y="1304428"/>
          <a:ext cx="1529953" cy="917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Liječenje </a:t>
          </a:r>
          <a:r>
            <a:rPr lang="hr-HR" sz="1900" kern="1200" dirty="0" err="1" smtClean="0"/>
            <a:t>irehabilitacija</a:t>
          </a:r>
          <a:endParaRPr lang="hr-HR" sz="1900" kern="1200" dirty="0"/>
        </a:p>
      </dsp:txBody>
      <dsp:txXfrm>
        <a:off x="841474" y="1304428"/>
        <a:ext cx="1529953" cy="917971"/>
      </dsp:txXfrm>
    </dsp:sp>
    <dsp:sp modelId="{DA517C21-B923-412F-BEC8-D6BE212FFC5B}">
      <dsp:nvSpPr>
        <dsp:cNvPr id="0" name=""/>
        <dsp:cNvSpPr/>
      </dsp:nvSpPr>
      <dsp:spPr>
        <a:xfrm>
          <a:off x="2524422" y="1304428"/>
          <a:ext cx="1529953" cy="917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Kvaliteta života</a:t>
          </a:r>
          <a:endParaRPr lang="hr-HR" sz="1900" kern="1200" dirty="0"/>
        </a:p>
      </dsp:txBody>
      <dsp:txXfrm>
        <a:off x="2524422" y="1304428"/>
        <a:ext cx="1529953" cy="917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D16E-FC92-427B-B269-F727C6A94D7A}" type="datetimeFigureOut">
              <a:rPr lang="hr-HR" smtClean="0"/>
              <a:t>23.11.2018.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2E00-2DE5-4756-B04F-F790B0BA3E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390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D16E-FC92-427B-B269-F727C6A94D7A}" type="datetimeFigureOut">
              <a:rPr lang="hr-HR" smtClean="0"/>
              <a:t>23.11.2018.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2E00-2DE5-4756-B04F-F790B0BA3E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892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D16E-FC92-427B-B269-F727C6A94D7A}" type="datetimeFigureOut">
              <a:rPr lang="hr-HR" smtClean="0"/>
              <a:t>23.11.2018.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2E00-2DE5-4756-B04F-F790B0BA3E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3688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D16E-FC92-427B-B269-F727C6A94D7A}" type="datetimeFigureOut">
              <a:rPr lang="hr-HR" smtClean="0"/>
              <a:t>23.11.2018.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2E00-2DE5-4756-B04F-F790B0BA3E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8438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D16E-FC92-427B-B269-F727C6A94D7A}" type="datetimeFigureOut">
              <a:rPr lang="hr-HR" smtClean="0"/>
              <a:t>23.11.2018.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2E00-2DE5-4756-B04F-F790B0BA3E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031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D16E-FC92-427B-B269-F727C6A94D7A}" type="datetimeFigureOut">
              <a:rPr lang="hr-HR" smtClean="0"/>
              <a:t>23.11.2018.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2E00-2DE5-4756-B04F-F790B0BA3E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5100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D16E-FC92-427B-B269-F727C6A94D7A}" type="datetimeFigureOut">
              <a:rPr lang="hr-HR" smtClean="0"/>
              <a:t>23.11.2018.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2E00-2DE5-4756-B04F-F790B0BA3E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9283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D16E-FC92-427B-B269-F727C6A94D7A}" type="datetimeFigureOut">
              <a:rPr lang="hr-HR" smtClean="0"/>
              <a:t>23.11.2018.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2E00-2DE5-4756-B04F-F790B0BA3E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9344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D16E-FC92-427B-B269-F727C6A94D7A}" type="datetimeFigureOut">
              <a:rPr lang="hr-HR" smtClean="0"/>
              <a:t>23.11.2018.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2E00-2DE5-4756-B04F-F790B0BA3E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717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D16E-FC92-427B-B269-F727C6A94D7A}" type="datetimeFigureOut">
              <a:rPr lang="hr-HR" smtClean="0"/>
              <a:t>23.11.2018.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6832E00-2DE5-4756-B04F-F790B0BA3E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26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D16E-FC92-427B-B269-F727C6A94D7A}" type="datetimeFigureOut">
              <a:rPr lang="hr-HR" smtClean="0"/>
              <a:t>23.11.2018.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2E00-2DE5-4756-B04F-F790B0BA3E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453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D16E-FC92-427B-B269-F727C6A94D7A}" type="datetimeFigureOut">
              <a:rPr lang="hr-HR" smtClean="0"/>
              <a:t>23.11.2018.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2E00-2DE5-4756-B04F-F790B0BA3E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324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D16E-FC92-427B-B269-F727C6A94D7A}" type="datetimeFigureOut">
              <a:rPr lang="hr-HR" smtClean="0"/>
              <a:t>23.11.2018.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2E00-2DE5-4756-B04F-F790B0BA3E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110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D16E-FC92-427B-B269-F727C6A94D7A}" type="datetimeFigureOut">
              <a:rPr lang="hr-HR" smtClean="0"/>
              <a:t>23.11.2018.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2E00-2DE5-4756-B04F-F790B0BA3E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113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D16E-FC92-427B-B269-F727C6A94D7A}" type="datetimeFigureOut">
              <a:rPr lang="hr-HR" smtClean="0"/>
              <a:t>23.11.2018.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2E00-2DE5-4756-B04F-F790B0BA3E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593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D16E-FC92-427B-B269-F727C6A94D7A}" type="datetimeFigureOut">
              <a:rPr lang="hr-HR" smtClean="0"/>
              <a:t>23.11.2018.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2E00-2DE5-4756-B04F-F790B0BA3E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127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D16E-FC92-427B-B269-F727C6A94D7A}" type="datetimeFigureOut">
              <a:rPr lang="hr-HR" smtClean="0"/>
              <a:t>23.11.2018.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32E00-2DE5-4756-B04F-F790B0BA3E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554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00D16E-FC92-427B-B269-F727C6A94D7A}" type="datetimeFigureOut">
              <a:rPr lang="hr-HR" smtClean="0"/>
              <a:t>23.11.2018.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832E00-2DE5-4756-B04F-F790B0BA3E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210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Skupština</a:t>
            </a:r>
            <a:br>
              <a:rPr lang="hr-HR" dirty="0" smtClean="0"/>
            </a:br>
            <a:r>
              <a:rPr lang="hr-HR" sz="2700" dirty="0"/>
              <a:t>Izvješće o radu HLPR ogranak za IŽ</a:t>
            </a:r>
            <a:br>
              <a:rPr lang="hr-HR" sz="2700" dirty="0"/>
            </a:br>
            <a:r>
              <a:rPr lang="hr-HR" sz="2700" dirty="0"/>
              <a:t>Od 03.12.2016. do 24.11.2018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 smtClean="0"/>
              <a:t>HLPR OGRANAK ZA ISTARSKU ŽUPANIJU</a:t>
            </a:r>
          </a:p>
          <a:p>
            <a:r>
              <a:rPr lang="hr-HR" b="1" dirty="0" smtClean="0"/>
              <a:t>1998.-2018.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901052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Svjetski dan osteoporoze u Puli2017. i 2018. </a:t>
            </a:r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44" y="2667000"/>
            <a:ext cx="4165600" cy="3124200"/>
          </a:xfrm>
        </p:spPr>
      </p:pic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75" y="2852142"/>
            <a:ext cx="4895850" cy="2753915"/>
          </a:xfrm>
        </p:spPr>
      </p:pic>
    </p:spTree>
    <p:extLst>
      <p:ext uri="{BB962C8B-B14F-4D97-AF65-F5344CB8AC3E}">
        <p14:creationId xmlns:p14="http://schemas.microsoft.com/office/powerpoint/2010/main" val="3150759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Volonteri u  akciji  povodom Svjetskog dana osteoporoze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84313" y="2852589"/>
            <a:ext cx="4894262" cy="275302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2667000"/>
            <a:ext cx="4165600" cy="3124200"/>
          </a:xfrm>
        </p:spPr>
      </p:pic>
    </p:spTree>
    <p:extLst>
      <p:ext uri="{BB962C8B-B14F-4D97-AF65-F5344CB8AC3E}">
        <p14:creationId xmlns:p14="http://schemas.microsoft.com/office/powerpoint/2010/main" val="3492798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Radionice zdrave kosti u </a:t>
            </a:r>
            <a:r>
              <a:rPr lang="hr-HR" dirty="0" err="1" smtClean="0"/>
              <a:t>Višnjanu</a:t>
            </a:r>
            <a:r>
              <a:rPr lang="hr-HR" dirty="0" smtClean="0"/>
              <a:t> i Poreču 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84313" y="2852589"/>
            <a:ext cx="4894262" cy="275302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75" y="2852142"/>
            <a:ext cx="4895850" cy="2753915"/>
          </a:xfrm>
        </p:spPr>
      </p:pic>
    </p:spTree>
    <p:extLst>
      <p:ext uri="{BB962C8B-B14F-4D97-AF65-F5344CB8AC3E}">
        <p14:creationId xmlns:p14="http://schemas.microsoft.com/office/powerpoint/2010/main" val="773145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Dječji vrtić Medulin i  </a:t>
            </a:r>
            <a:r>
              <a:rPr lang="hr-HR" dirty="0" err="1" smtClean="0"/>
              <a:t>Titi</a:t>
            </a:r>
            <a:r>
              <a:rPr lang="hr-HR" dirty="0" smtClean="0"/>
              <a:t> u Puli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75" y="2852142"/>
            <a:ext cx="4895850" cy="275391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84313" y="2852589"/>
            <a:ext cx="4894262" cy="2753022"/>
          </a:xfrm>
        </p:spPr>
      </p:pic>
    </p:spTree>
    <p:extLst>
      <p:ext uri="{BB962C8B-B14F-4D97-AF65-F5344CB8AC3E}">
        <p14:creationId xmlns:p14="http://schemas.microsoft.com/office/powerpoint/2010/main" val="3091607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Radionica  u Labinu  i akcija  mjerenja mineralne gustoće kosti u Domu zdravlja Labin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852589"/>
            <a:ext cx="4894262" cy="275302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525" y="2667000"/>
            <a:ext cx="2343150" cy="3124200"/>
          </a:xfrm>
        </p:spPr>
      </p:pic>
    </p:spTree>
    <p:extLst>
      <p:ext uri="{BB962C8B-B14F-4D97-AF65-F5344CB8AC3E}">
        <p14:creationId xmlns:p14="http://schemas.microsoft.com/office/powerpoint/2010/main" val="136746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Projekt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Z</a:t>
            </a:r>
            <a:r>
              <a:rPr lang="hr-HR" dirty="0" smtClean="0"/>
              <a:t>a bolji život reumatičara/2017.</a:t>
            </a:r>
            <a:endParaRPr lang="hr-H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Prevencija kroničnih reumatskih bolesti  2018.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4111845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Edukacija kroz predavanja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hr-HR" sz="2200" b="1" dirty="0" smtClean="0"/>
          </a:p>
          <a:p>
            <a:r>
              <a:rPr lang="hr-HR" sz="2200" b="1" dirty="0" smtClean="0"/>
              <a:t>06.04.2017.Umag  </a:t>
            </a:r>
            <a:r>
              <a:rPr lang="hr-HR" sz="2200" dirty="0" smtClean="0"/>
              <a:t>Konferencija Zajedno s vama do zdravlja./Prezentacija projekta prevencija osteoporoze/</a:t>
            </a:r>
            <a:endParaRPr lang="hr-HR" sz="2200" b="1" dirty="0" smtClean="0"/>
          </a:p>
          <a:p>
            <a:r>
              <a:rPr lang="hr-HR" sz="2200" b="1" dirty="0" smtClean="0"/>
              <a:t>22.05.2017 </a:t>
            </a:r>
            <a:r>
              <a:rPr lang="hr-HR" sz="2200" b="1" dirty="0" smtClean="0"/>
              <a:t>Pula </a:t>
            </a:r>
            <a:r>
              <a:rPr lang="hr-HR" sz="2200" dirty="0" smtClean="0"/>
              <a:t>,Svjetski dan gihta/Predavanje i prezentacija knjige O gihtu Vlaste Urban Tripović ,</a:t>
            </a:r>
            <a:r>
              <a:rPr lang="hr-HR" sz="2200" dirty="0" err="1" smtClean="0"/>
              <a:t>dr.med</a:t>
            </a:r>
            <a:r>
              <a:rPr lang="hr-HR" sz="2200" dirty="0" smtClean="0"/>
              <a:t>.  i  Prehrana, važan dio prevencije i liječenja gihta ,Vedrane </a:t>
            </a:r>
            <a:r>
              <a:rPr lang="hr-HR" sz="2200" dirty="0" err="1" smtClean="0"/>
              <a:t>Fontana,mag</a:t>
            </a:r>
            <a:r>
              <a:rPr lang="hr-HR" sz="2200" dirty="0" smtClean="0"/>
              <a:t>. nutricionizma u Gradskoj knjižnici/ Gradska knjižnica i  HZZJZ</a:t>
            </a:r>
          </a:p>
          <a:p>
            <a:r>
              <a:rPr lang="hr-HR" sz="2200" b="1" dirty="0"/>
              <a:t>08.09.2017. Vodnjan</a:t>
            </a:r>
            <a:r>
              <a:rPr lang="hr-HR" sz="2200" dirty="0" smtClean="0"/>
              <a:t>: Predavanje   </a:t>
            </a:r>
            <a:r>
              <a:rPr lang="hr-HR" sz="2200" dirty="0"/>
              <a:t>o ultrazvučnoj denzitometriji  Dom zdravlja Vodnjan</a:t>
            </a:r>
          </a:p>
          <a:p>
            <a:r>
              <a:rPr lang="hr-HR" sz="2200" b="1" dirty="0"/>
              <a:t>16.10.2017.Vodnjan</a:t>
            </a:r>
            <a:r>
              <a:rPr lang="hr-HR" sz="2200" dirty="0"/>
              <a:t>: Svjetski dan kralježnice predavanje Diskus hernije kralježnice-prezentacija priručnika/Pučko otvoreno učilište Vodnjan , Općina Vodnjan</a:t>
            </a:r>
            <a:r>
              <a:rPr lang="hr-HR" sz="2200" dirty="0" smtClean="0"/>
              <a:t>.</a:t>
            </a:r>
          </a:p>
          <a:p>
            <a:r>
              <a:rPr lang="hr-HR" sz="2200" b="1" dirty="0" smtClean="0"/>
              <a:t>29.11.2017. Poreč </a:t>
            </a:r>
            <a:r>
              <a:rPr lang="hr-HR" sz="2200" dirty="0" smtClean="0"/>
              <a:t>:Radionica Diskus hernije kralježnice ,predavanje i vježbe .</a:t>
            </a:r>
            <a:endParaRPr lang="hr-HR" sz="2200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607968" y="2614960"/>
            <a:ext cx="4895056" cy="3124200"/>
          </a:xfrm>
        </p:spPr>
        <p:txBody>
          <a:bodyPr>
            <a:normAutofit fontScale="55000" lnSpcReduction="20000"/>
          </a:bodyPr>
          <a:lstStyle/>
          <a:p>
            <a:r>
              <a:rPr lang="hr-HR" sz="2500" b="1" dirty="0" smtClean="0"/>
              <a:t>19.03.2018. Fažana </a:t>
            </a:r>
            <a:r>
              <a:rPr lang="hr-HR" sz="2500" dirty="0" smtClean="0"/>
              <a:t>/Predavanje kako živjeti s artrozom kukova i kralježnice/udruga umirovljenika i  Općina Fažana/</a:t>
            </a:r>
          </a:p>
          <a:p>
            <a:r>
              <a:rPr lang="hr-HR" sz="2500" b="1" dirty="0" smtClean="0"/>
              <a:t>05.05.2018. Labin</a:t>
            </a:r>
            <a:r>
              <a:rPr lang="hr-HR" sz="2500" dirty="0" smtClean="0"/>
              <a:t> :Predavanje o ultrazvučnoj denzitometriji/Dom zdravlja  Labin/ </a:t>
            </a:r>
          </a:p>
          <a:p>
            <a:r>
              <a:rPr lang="hr-HR" sz="2500" b="1" dirty="0" smtClean="0"/>
              <a:t>12.10.2018.Pula</a:t>
            </a:r>
            <a:r>
              <a:rPr lang="hr-HR" sz="2500" dirty="0" smtClean="0"/>
              <a:t> /Svjetski dan artritisa .predavanje Artritis i </a:t>
            </a:r>
            <a:r>
              <a:rPr lang="hr-HR" sz="2500" dirty="0" err="1" smtClean="0"/>
              <a:t>psorijaza,Vlasta</a:t>
            </a:r>
            <a:r>
              <a:rPr lang="hr-HR" sz="2500" dirty="0" smtClean="0"/>
              <a:t> Urban  </a:t>
            </a:r>
            <a:r>
              <a:rPr lang="hr-HR" sz="2500" dirty="0" err="1" smtClean="0"/>
              <a:t>Tripović,dr.med</a:t>
            </a:r>
            <a:r>
              <a:rPr lang="hr-HR" sz="2500" dirty="0" smtClean="0"/>
              <a:t>. , i Važnost prehrane u liječenju psorijaze i artritisa, Nina </a:t>
            </a:r>
            <a:r>
              <a:rPr lang="hr-HR" sz="2500" dirty="0"/>
              <a:t>P</a:t>
            </a:r>
            <a:r>
              <a:rPr lang="hr-HR" sz="2500" dirty="0" smtClean="0"/>
              <a:t>enezić, </a:t>
            </a:r>
            <a:r>
              <a:rPr lang="hr-HR" sz="2500" dirty="0" err="1" smtClean="0"/>
              <a:t>mag</a:t>
            </a:r>
            <a:r>
              <a:rPr lang="hr-HR" sz="2500" dirty="0" smtClean="0"/>
              <a:t>. nutricionizma /HZZJZ , Gradska knjižnica/</a:t>
            </a:r>
          </a:p>
          <a:p>
            <a:r>
              <a:rPr lang="hr-HR" sz="2500" b="1" dirty="0" smtClean="0"/>
              <a:t>21.11.2018. Pula</a:t>
            </a:r>
            <a:r>
              <a:rPr lang="hr-HR" sz="2500" dirty="0" smtClean="0"/>
              <a:t>, predavanje Kompjuter i zdravlje Vlasta Urban </a:t>
            </a:r>
            <a:r>
              <a:rPr lang="hr-HR" sz="2500" dirty="0" err="1" smtClean="0"/>
              <a:t>Tripović,dr</a:t>
            </a:r>
            <a:r>
              <a:rPr lang="hr-HR" sz="2500" dirty="0" smtClean="0"/>
              <a:t> med. /BPW Pula , IDA /</a:t>
            </a:r>
            <a:r>
              <a:rPr lang="hr-HR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688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Zajedno s vama do zdravlja</a:t>
            </a:r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33" y="3038178"/>
            <a:ext cx="4894262" cy="2753022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29341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Svjetski dan gihta ,22.05.</a:t>
            </a:r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44" y="2667000"/>
            <a:ext cx="4165600" cy="31242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2667000"/>
            <a:ext cx="4165600" cy="3124200"/>
          </a:xfrm>
        </p:spPr>
      </p:pic>
    </p:spTree>
    <p:extLst>
      <p:ext uri="{BB962C8B-B14F-4D97-AF65-F5344CB8AC3E}">
        <p14:creationId xmlns:p14="http://schemas.microsoft.com/office/powerpoint/2010/main" val="2302579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živjeti kvalitetno s  artrozom zglobova i kralježnice, Fažana 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855588"/>
            <a:ext cx="4894262" cy="274702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2667000"/>
            <a:ext cx="4165600" cy="3124200"/>
          </a:xfrm>
        </p:spPr>
      </p:pic>
    </p:spTree>
    <p:extLst>
      <p:ext uri="{BB962C8B-B14F-4D97-AF65-F5344CB8AC3E}">
        <p14:creationId xmlns:p14="http://schemas.microsoft.com/office/powerpoint/2010/main" val="3781639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805391"/>
            <a:ext cx="10018713" cy="12798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dirty="0" smtClean="0">
                <a:solidFill>
                  <a:schemeClr val="tx2">
                    <a:satMod val="130000"/>
                  </a:schemeClr>
                </a:solidFill>
              </a:rPr>
              <a:t>Rad na </a:t>
            </a:r>
            <a:r>
              <a:rPr lang="hr-HR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tx2">
                    <a:satMod val="130000"/>
                  </a:schemeClr>
                </a:solidFill>
              </a:rPr>
              <a:t>projektima</a:t>
            </a:r>
            <a:endParaRPr lang="hr-H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Za bolji život reumatskih bolesnika /Prevencija kroničnih reumatskih bolesti</a:t>
            </a:r>
            <a:endParaRPr lang="hr-H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55024694"/>
              </p:ext>
            </p:extLst>
          </p:nvPr>
        </p:nvGraphicFramePr>
        <p:xfrm>
          <a:off x="1484313" y="3335338"/>
          <a:ext cx="4894262" cy="2455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Prevencija rano otkrivanje i liječenje osteoporoze</a:t>
            </a:r>
            <a:endParaRPr lang="hr-HR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79403272"/>
              </p:ext>
            </p:extLst>
          </p:nvPr>
        </p:nvGraphicFramePr>
        <p:xfrm>
          <a:off x="6607175" y="3335338"/>
          <a:ext cx="4895850" cy="2455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320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Svjetski dan artritisa, 2018.</a:t>
            </a:r>
            <a:endParaRPr lang="hr-HR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44" y="2667000"/>
            <a:ext cx="4165600" cy="3124200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539" y="2667000"/>
            <a:ext cx="4419122" cy="3124200"/>
          </a:xfrm>
        </p:spPr>
      </p:pic>
    </p:spTree>
    <p:extLst>
      <p:ext uri="{BB962C8B-B14F-4D97-AF65-F5344CB8AC3E}">
        <p14:creationId xmlns:p14="http://schemas.microsoft.com/office/powerpoint/2010/main" val="3585672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se prezentiramo javnosti</a:t>
            </a:r>
            <a:br>
              <a:rPr lang="hr-HR" dirty="0"/>
            </a:br>
            <a:r>
              <a:rPr lang="hr-HR" dirty="0"/>
              <a:t>Edukacija kroz medije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b="1" dirty="0"/>
              <a:t>06.04.2017. Umag/</a:t>
            </a:r>
            <a:r>
              <a:rPr lang="hr-HR" dirty="0"/>
              <a:t>Konferencija</a:t>
            </a:r>
            <a:r>
              <a:rPr lang="hr-HR" b="1" dirty="0"/>
              <a:t>  </a:t>
            </a:r>
            <a:r>
              <a:rPr lang="hr-HR" dirty="0"/>
              <a:t>zajedno s vama do zdravlja/HZZJZ  IŽ/ Prezentacija  projekta prevencija osteoporoze /prikazan film Radionice Zdrave kosti uradak Benčić Eda</a:t>
            </a:r>
            <a:r>
              <a:rPr lang="hr-HR" dirty="0" smtClean="0"/>
              <a:t>.</a:t>
            </a:r>
          </a:p>
          <a:p>
            <a:r>
              <a:rPr lang="hr-HR" b="1" dirty="0" smtClean="0"/>
              <a:t>27.04.2017</a:t>
            </a:r>
            <a:r>
              <a:rPr lang="hr-HR" dirty="0" smtClean="0"/>
              <a:t>.Radio emisija o reumi-intervju</a:t>
            </a:r>
          </a:p>
          <a:p>
            <a:r>
              <a:rPr lang="hr-HR" b="1" dirty="0" smtClean="0"/>
              <a:t>09.09.2017.</a:t>
            </a:r>
            <a:r>
              <a:rPr lang="hr-HR" dirty="0" smtClean="0"/>
              <a:t> Radio Pula – intervju najava aktivnosti u Vodnjanu i </a:t>
            </a:r>
            <a:r>
              <a:rPr lang="hr-HR" dirty="0" err="1" smtClean="0"/>
              <a:t>Višnjanu</a:t>
            </a:r>
            <a:r>
              <a:rPr lang="hr-HR" dirty="0" smtClean="0"/>
              <a:t> .</a:t>
            </a:r>
          </a:p>
          <a:p>
            <a:r>
              <a:rPr lang="hr-HR" b="1" dirty="0" smtClean="0"/>
              <a:t>16.10.2016.</a:t>
            </a:r>
            <a:r>
              <a:rPr lang="hr-HR" dirty="0" smtClean="0"/>
              <a:t> </a:t>
            </a:r>
            <a:r>
              <a:rPr lang="hr-HR" dirty="0" err="1" smtClean="0"/>
              <a:t>Glast</a:t>
            </a:r>
            <a:r>
              <a:rPr lang="hr-HR" dirty="0" smtClean="0"/>
              <a:t> Istre  tekst o Svjetskom danu kralježnice.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b="1" dirty="0" smtClean="0"/>
              <a:t>28.10. 2017</a:t>
            </a:r>
            <a:r>
              <a:rPr lang="hr-HR" dirty="0" smtClean="0"/>
              <a:t>. TV Istra Ura od zdravlja, Osteoporoza</a:t>
            </a:r>
          </a:p>
          <a:p>
            <a:pPr marL="0" indent="0">
              <a:buNone/>
            </a:pPr>
            <a:r>
              <a:rPr lang="hr-HR" b="1" dirty="0" smtClean="0"/>
              <a:t>10.10.2018</a:t>
            </a:r>
            <a:r>
              <a:rPr lang="hr-HR" b="1" dirty="0"/>
              <a:t>. </a:t>
            </a:r>
            <a:r>
              <a:rPr lang="hr-HR" dirty="0"/>
              <a:t>Glas istre – članak o </a:t>
            </a:r>
            <a:r>
              <a:rPr lang="hr-HR" dirty="0" err="1"/>
              <a:t>Psorijatičkom</a:t>
            </a:r>
            <a:r>
              <a:rPr lang="hr-HR" dirty="0"/>
              <a:t> artritisu  </a:t>
            </a:r>
          </a:p>
          <a:p>
            <a:pPr marL="0" indent="0">
              <a:buNone/>
            </a:pPr>
            <a:r>
              <a:rPr lang="hr-HR" b="1" dirty="0" smtClean="0"/>
              <a:t>11.10.2018</a:t>
            </a:r>
            <a:r>
              <a:rPr lang="hr-HR" dirty="0" smtClean="0"/>
              <a:t>. Radio Pula –Artritis i psorijaza, najava predavanja.</a:t>
            </a:r>
          </a:p>
          <a:p>
            <a:pPr marL="0" indent="0">
              <a:buNone/>
            </a:pPr>
            <a:r>
              <a:rPr lang="hr-HR" b="1" dirty="0" smtClean="0"/>
              <a:t>20.10.2918. </a:t>
            </a:r>
            <a:r>
              <a:rPr lang="hr-HR" dirty="0" smtClean="0"/>
              <a:t>Radio Pula –Svjetski dan osteoporoze-razgovor i najava akcije.</a:t>
            </a:r>
          </a:p>
          <a:p>
            <a:pPr marL="0" indent="0">
              <a:buNone/>
            </a:pPr>
            <a:r>
              <a:rPr lang="hr-HR" b="1" dirty="0" smtClean="0"/>
              <a:t>Glas Istre</a:t>
            </a:r>
            <a:r>
              <a:rPr lang="hr-HR" dirty="0" smtClean="0"/>
              <a:t>: sve naše akcije objavljuju  uz dnevnu najavu  u rubrici Vodič kroz Istru  za Pulu: Savjetovalište za reumatske bolesti.</a:t>
            </a:r>
          </a:p>
          <a:p>
            <a:pPr marL="0" indent="0">
              <a:buNone/>
            </a:pPr>
            <a:r>
              <a:rPr lang="hr-HR" dirty="0" smtClean="0"/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406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Suradnici  u projektima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hr-HR" dirty="0"/>
              <a:t>UO za zdravstvo i  socijalnu skrb IŽ </a:t>
            </a:r>
          </a:p>
          <a:p>
            <a:pPr>
              <a:lnSpc>
                <a:spcPct val="90000"/>
              </a:lnSpc>
            </a:pPr>
            <a:r>
              <a:rPr lang="hr-HR" dirty="0"/>
              <a:t>UO odjel za opće poslove odsjek za zdravstvo i socijalnu skrb Pula.</a:t>
            </a:r>
          </a:p>
          <a:p>
            <a:pPr>
              <a:lnSpc>
                <a:spcPct val="90000"/>
              </a:lnSpc>
            </a:pPr>
            <a:r>
              <a:rPr lang="hr-HR" dirty="0"/>
              <a:t>UO za društvene djelatnosti i socijalnu skrb i zaštitu zdravlja-Poreč</a:t>
            </a:r>
            <a:r>
              <a:rPr lang="hr-HR" dirty="0" smtClean="0"/>
              <a:t>.</a:t>
            </a:r>
            <a:br>
              <a:rPr lang="hr-HR" dirty="0" smtClean="0"/>
            </a:br>
            <a:r>
              <a:rPr lang="hr-HR" dirty="0" smtClean="0"/>
              <a:t>UO za  zdravstvo i </a:t>
            </a:r>
            <a:r>
              <a:rPr lang="hr-HR" dirty="0" err="1" smtClean="0"/>
              <a:t>soc</a:t>
            </a:r>
            <a:r>
              <a:rPr lang="hr-HR" dirty="0" smtClean="0"/>
              <a:t>. skrb </a:t>
            </a:r>
            <a:r>
              <a:rPr lang="hr-HR" dirty="0" smtClean="0"/>
              <a:t>Medulin</a:t>
            </a:r>
          </a:p>
          <a:p>
            <a:pPr>
              <a:lnSpc>
                <a:spcPct val="90000"/>
              </a:lnSpc>
            </a:pPr>
            <a:r>
              <a:rPr lang="hr-HR" dirty="0" smtClean="0"/>
              <a:t>UO za  opće poslove Vodnjan</a:t>
            </a:r>
            <a:endParaRPr lang="hr-HR" dirty="0"/>
          </a:p>
          <a:p>
            <a:pPr>
              <a:lnSpc>
                <a:spcPct val="80000"/>
              </a:lnSpc>
            </a:pPr>
            <a:r>
              <a:rPr lang="hr-HR" dirty="0" smtClean="0"/>
              <a:t>Domovi </a:t>
            </a:r>
            <a:r>
              <a:rPr lang="hr-HR" dirty="0"/>
              <a:t>zdravlja: </a:t>
            </a:r>
            <a:r>
              <a:rPr lang="hr-HR" dirty="0" smtClean="0"/>
              <a:t>Vodnjan, </a:t>
            </a:r>
            <a:r>
              <a:rPr lang="hr-HR" dirty="0" err="1" smtClean="0"/>
              <a:t>Višnjan</a:t>
            </a:r>
            <a:r>
              <a:rPr lang="hr-HR" dirty="0" smtClean="0"/>
              <a:t>, Labin. </a:t>
            </a:r>
          </a:p>
          <a:p>
            <a:pPr>
              <a:lnSpc>
                <a:spcPct val="80000"/>
              </a:lnSpc>
            </a:pPr>
            <a:r>
              <a:rPr lang="hr-HR" dirty="0" smtClean="0"/>
              <a:t>Dječji </a:t>
            </a:r>
            <a:r>
              <a:rPr lang="hr-HR" dirty="0" err="1" smtClean="0"/>
              <a:t>vrtići,Titi</a:t>
            </a:r>
            <a:r>
              <a:rPr lang="hr-HR" dirty="0" smtClean="0"/>
              <a:t>- Pula, Radost –Poreč, </a:t>
            </a:r>
            <a:r>
              <a:rPr lang="hr-HR" dirty="0" err="1" smtClean="0"/>
              <a:t>Dj</a:t>
            </a:r>
            <a:r>
              <a:rPr lang="hr-HR" dirty="0" smtClean="0"/>
              <a:t>. vrtić </a:t>
            </a:r>
            <a:r>
              <a:rPr lang="hr-HR" dirty="0" err="1" smtClean="0"/>
              <a:t>Višnjan,Dj.vrtić</a:t>
            </a:r>
            <a:r>
              <a:rPr lang="hr-HR" dirty="0" smtClean="0"/>
              <a:t> </a:t>
            </a:r>
            <a:r>
              <a:rPr lang="hr-HR" dirty="0" err="1" smtClean="0"/>
              <a:t>Pierino</a:t>
            </a:r>
            <a:r>
              <a:rPr lang="hr-HR" dirty="0" smtClean="0"/>
              <a:t> Vrbanac Labin, </a:t>
            </a:r>
            <a:r>
              <a:rPr lang="hr-HR" dirty="0" err="1" smtClean="0"/>
              <a:t>Dj</a:t>
            </a:r>
            <a:r>
              <a:rPr lang="hr-HR" dirty="0" smtClean="0"/>
              <a:t>. vrtić </a:t>
            </a:r>
            <a:r>
              <a:rPr lang="hr-HR" dirty="0" err="1" smtClean="0"/>
              <a:t>Medulin,Dj.vrtić</a:t>
            </a:r>
            <a:r>
              <a:rPr lang="hr-HR" dirty="0" smtClean="0"/>
              <a:t> Kršan.</a:t>
            </a:r>
            <a:endParaRPr lang="hr-HR" dirty="0"/>
          </a:p>
          <a:p>
            <a:r>
              <a:rPr lang="hr-HR" dirty="0" smtClean="0"/>
              <a:t>Crveni križ  Pula </a:t>
            </a:r>
          </a:p>
          <a:p>
            <a:r>
              <a:rPr lang="hr-HR" dirty="0" smtClean="0"/>
              <a:t>Gradska knjižnica o čitaonica Pula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hr-HR" dirty="0"/>
              <a:t>Medicinska škola –fizioterapeutski smjer Pula</a:t>
            </a:r>
          </a:p>
          <a:p>
            <a:pPr>
              <a:lnSpc>
                <a:spcPct val="80000"/>
              </a:lnSpc>
            </a:pPr>
            <a:r>
              <a:rPr lang="hr-HR" dirty="0"/>
              <a:t>Volonteri  i Volonterski centar Istre</a:t>
            </a:r>
          </a:p>
          <a:p>
            <a:pPr>
              <a:lnSpc>
                <a:spcPct val="80000"/>
              </a:lnSpc>
            </a:pPr>
            <a:r>
              <a:rPr lang="hr-HR" dirty="0"/>
              <a:t>Klubovi </a:t>
            </a:r>
            <a:r>
              <a:rPr lang="hr-HR" dirty="0" smtClean="0"/>
              <a:t>umirovljenika: </a:t>
            </a:r>
            <a:r>
              <a:rPr lang="hr-HR" dirty="0"/>
              <a:t>Poreč, </a:t>
            </a:r>
            <a:r>
              <a:rPr lang="hr-HR" dirty="0" smtClean="0"/>
              <a:t>Labin, Vodnjan.</a:t>
            </a:r>
          </a:p>
          <a:p>
            <a:pPr>
              <a:lnSpc>
                <a:spcPct val="80000"/>
              </a:lnSpc>
            </a:pPr>
            <a:r>
              <a:rPr lang="hr-HR" dirty="0" smtClean="0"/>
              <a:t>Pučko otvoreno učilište Vodnjan</a:t>
            </a:r>
          </a:p>
          <a:p>
            <a:pPr>
              <a:lnSpc>
                <a:spcPct val="80000"/>
              </a:lnSpc>
            </a:pPr>
            <a:r>
              <a:rPr lang="hr-HR" dirty="0"/>
              <a:t>Zaklada za poticanje partnerstva i razvoj civilnog društva Pula</a:t>
            </a:r>
          </a:p>
          <a:p>
            <a:pPr>
              <a:lnSpc>
                <a:spcPct val="80000"/>
              </a:lnSpc>
            </a:pPr>
            <a:r>
              <a:rPr lang="hr-HR" dirty="0"/>
              <a:t>Ordinacija za fizikalnu medicinu i rehabilitaciju Vlasta Urban </a:t>
            </a:r>
            <a:r>
              <a:rPr lang="hr-HR" dirty="0" smtClean="0"/>
              <a:t>Tripović</a:t>
            </a:r>
          </a:p>
          <a:p>
            <a:pPr>
              <a:lnSpc>
                <a:spcPct val="80000"/>
              </a:lnSpc>
            </a:pPr>
            <a:r>
              <a:rPr lang="hr-HR" dirty="0" smtClean="0"/>
              <a:t>Benčić Edi-film o  radionicama u dječjim vrtićima.</a:t>
            </a:r>
            <a:endParaRPr lang="hr-HR" dirty="0"/>
          </a:p>
          <a:p>
            <a:pPr>
              <a:lnSpc>
                <a:spcPct val="80000"/>
              </a:lnSpc>
            </a:pPr>
            <a:r>
              <a:rPr lang="hr-HR" dirty="0"/>
              <a:t>Mediji: Glas Istre, </a:t>
            </a:r>
            <a:r>
              <a:rPr lang="hr-HR" dirty="0" err="1"/>
              <a:t>Regional</a:t>
            </a:r>
            <a:r>
              <a:rPr lang="hr-HR" dirty="0"/>
              <a:t> Express, Radio Pula, Radio Poreč, Radio </a:t>
            </a:r>
            <a:r>
              <a:rPr lang="hr-HR" dirty="0" smtClean="0"/>
              <a:t>Labin,  </a:t>
            </a:r>
            <a:r>
              <a:rPr lang="hr-HR" dirty="0"/>
              <a:t>Radio </a:t>
            </a:r>
            <a:r>
              <a:rPr lang="hr-HR" dirty="0" smtClean="0"/>
              <a:t>Istra, </a:t>
            </a:r>
            <a:r>
              <a:rPr lang="hr-HR" dirty="0" err="1" smtClean="0"/>
              <a:t>Saundset</a:t>
            </a:r>
            <a:r>
              <a:rPr lang="hr-HR" dirty="0" smtClean="0"/>
              <a:t> </a:t>
            </a:r>
            <a:r>
              <a:rPr lang="hr-HR" dirty="0" err="1" smtClean="0"/>
              <a:t>Giardini</a:t>
            </a:r>
            <a:r>
              <a:rPr lang="hr-HR" dirty="0" smtClean="0"/>
              <a:t>.</a:t>
            </a:r>
            <a:endParaRPr lang="hr-HR" dirty="0"/>
          </a:p>
          <a:p>
            <a:pPr>
              <a:lnSpc>
                <a:spcPct val="80000"/>
              </a:lnSpc>
            </a:pPr>
            <a:r>
              <a:rPr lang="hr-HR" dirty="0"/>
              <a:t>HRT, TV Nova, TV Istra 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6456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Broj članova lige 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Prije revizije </a:t>
            </a:r>
          </a:p>
          <a:p>
            <a:r>
              <a:rPr lang="hr-HR" dirty="0" smtClean="0"/>
              <a:t>3470</a:t>
            </a:r>
          </a:p>
          <a:p>
            <a:r>
              <a:rPr lang="hr-HR" dirty="0" smtClean="0"/>
              <a:t>Nakon revizije  članstva </a:t>
            </a:r>
          </a:p>
          <a:p>
            <a:r>
              <a:rPr lang="hr-HR" dirty="0" smtClean="0"/>
              <a:t>1992</a:t>
            </a:r>
            <a:endParaRPr lang="hr-HR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2351584" y="1922895"/>
          <a:ext cx="3698378" cy="3869460"/>
        </p:xfrm>
        <a:graphic>
          <a:graphicData uri="http://schemas.openxmlformats.org/drawingml/2006/table">
            <a:tbl>
              <a:tblPr/>
              <a:tblGrid>
                <a:gridCol w="2012394"/>
                <a:gridCol w="1685984"/>
              </a:tblGrid>
              <a:tr h="138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Dijagnoza reumatske bolesti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Broj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Arthritis</a:t>
                      </a:r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cronica</a:t>
                      </a:r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r-H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iuvenilis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Arthritis psoriatica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Arthritis pyrophosphatica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Arthritis rheumatoides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Arthritis urica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Arthropatia Seronegativa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BBK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Degenerativna bolest kralježnice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Degenerativne bolesti zglobova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Degenerativne bolesti zglobova-osteoporoza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Diskushernija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Izvanzglobni reumatizam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Kolagenoza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M. </a:t>
                      </a:r>
                      <a:r>
                        <a:rPr lang="hr-H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Raynoud</a:t>
                      </a:r>
                      <a:endParaRPr lang="hr-H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OA degenerativni bol.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operirana kralježnica-kuk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Osteoarthritis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Osteoporoza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oteoselija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Pridruženi član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PSA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Sistemska skleroza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Spondylitis ankylosans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Syndroma Reiteri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95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</a:t>
                      </a:r>
                    </a:p>
                  </a:txBody>
                  <a:tcPr marL="6910" marR="6910" marT="69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676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svima na suradnji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99279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Lokacije gdje su organizirane aktivnosti   i  izvori financiranja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Pula</a:t>
            </a:r>
          </a:p>
          <a:p>
            <a:r>
              <a:rPr lang="hr-HR" dirty="0" smtClean="0"/>
              <a:t>Medulin</a:t>
            </a:r>
          </a:p>
          <a:p>
            <a:r>
              <a:rPr lang="hr-HR" dirty="0" err="1" smtClean="0"/>
              <a:t>Ližnjan</a:t>
            </a:r>
            <a:endParaRPr lang="hr-HR" dirty="0" smtClean="0"/>
          </a:p>
          <a:p>
            <a:r>
              <a:rPr lang="hr-HR" dirty="0" smtClean="0"/>
              <a:t>Fažana</a:t>
            </a:r>
          </a:p>
          <a:p>
            <a:r>
              <a:rPr lang="hr-HR" dirty="0" smtClean="0"/>
              <a:t>Vodnjan</a:t>
            </a:r>
          </a:p>
          <a:p>
            <a:r>
              <a:rPr lang="hr-HR" dirty="0" smtClean="0"/>
              <a:t>Labin</a:t>
            </a:r>
          </a:p>
          <a:p>
            <a:r>
              <a:rPr lang="hr-HR" dirty="0" smtClean="0"/>
              <a:t>Kršan</a:t>
            </a:r>
          </a:p>
          <a:p>
            <a:r>
              <a:rPr lang="hr-HR" dirty="0" smtClean="0"/>
              <a:t>Poreč</a:t>
            </a:r>
            <a:endParaRPr lang="hr-HR" dirty="0" smtClean="0"/>
          </a:p>
          <a:p>
            <a:r>
              <a:rPr lang="hr-HR" dirty="0" err="1" smtClean="0"/>
              <a:t>Višnjan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Istarska županija: UO za zdravstvo  i socijalnu skrb /2017. i 2018.</a:t>
            </a:r>
          </a:p>
          <a:p>
            <a:r>
              <a:rPr lang="hr-HR" dirty="0" err="1" smtClean="0"/>
              <a:t>Pula:UO</a:t>
            </a:r>
            <a:r>
              <a:rPr lang="hr-HR" dirty="0" smtClean="0"/>
              <a:t> za  društvene djelatnosti odsjek za zdravstvo i </a:t>
            </a:r>
            <a:r>
              <a:rPr lang="hr-HR" dirty="0" err="1" smtClean="0"/>
              <a:t>soc</a:t>
            </a:r>
            <a:r>
              <a:rPr lang="hr-HR" dirty="0" smtClean="0"/>
              <a:t>. skrb /2017. </a:t>
            </a:r>
          </a:p>
          <a:p>
            <a:r>
              <a:rPr lang="hr-HR" dirty="0" smtClean="0"/>
              <a:t>Poreč: UO </a:t>
            </a:r>
            <a:r>
              <a:rPr lang="hr-HR" dirty="0"/>
              <a:t>odjel za opće poslove –odsjek za zdravstvo i socijalnu </a:t>
            </a:r>
            <a:r>
              <a:rPr lang="hr-HR" dirty="0" smtClean="0"/>
              <a:t>skrb  / 2017.</a:t>
            </a:r>
            <a:endParaRPr lang="hr-HR" dirty="0"/>
          </a:p>
          <a:p>
            <a:r>
              <a:rPr lang="hr-HR" dirty="0" smtClean="0"/>
              <a:t>Vodnjan: UO za  zdravstvo i socijalnu skrb /2017.</a:t>
            </a:r>
          </a:p>
          <a:p>
            <a:r>
              <a:rPr lang="hr-HR" dirty="0" smtClean="0"/>
              <a:t>Medulin: UZ za zdravstvo /2018.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7344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2">
                    <a:satMod val="130000"/>
                  </a:schemeClr>
                </a:solidFill>
              </a:rPr>
              <a:t>Prevencija, rano otkrivanje i liječenje osteoporoze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 smtClean="0"/>
              <a:t>Mjerenje mineralne gustoće kosti</a:t>
            </a:r>
          </a:p>
          <a:p>
            <a:pPr marL="0" indent="0">
              <a:buNone/>
            </a:pPr>
            <a:r>
              <a:rPr lang="hr-HR" b="1" dirty="0" smtClean="0"/>
              <a:t>29.03</a:t>
            </a:r>
            <a:r>
              <a:rPr lang="hr-HR" dirty="0" smtClean="0"/>
              <a:t>.</a:t>
            </a:r>
            <a:r>
              <a:rPr lang="hr-HR" b="1" dirty="0" smtClean="0"/>
              <a:t>2017</a:t>
            </a:r>
            <a:r>
              <a:rPr lang="hr-HR" dirty="0" smtClean="0"/>
              <a:t>.</a:t>
            </a:r>
            <a:r>
              <a:rPr lang="hr-HR" b="1" dirty="0" smtClean="0"/>
              <a:t> </a:t>
            </a:r>
            <a:r>
              <a:rPr lang="hr-HR" b="1" dirty="0" err="1" smtClean="0"/>
              <a:t>Ližnjan</a:t>
            </a:r>
            <a:r>
              <a:rPr lang="hr-HR" dirty="0" smtClean="0"/>
              <a:t>/ sala općine </a:t>
            </a:r>
            <a:r>
              <a:rPr lang="hr-HR" dirty="0" err="1" smtClean="0"/>
              <a:t>Ližnjan</a:t>
            </a:r>
            <a:r>
              <a:rPr lang="hr-HR" dirty="0" smtClean="0"/>
              <a:t>/ SO Hrvatski crveni križ i Općina </a:t>
            </a:r>
            <a:r>
              <a:rPr lang="hr-HR" dirty="0" err="1" smtClean="0"/>
              <a:t>Ližnjan</a:t>
            </a:r>
            <a:r>
              <a:rPr lang="hr-HR" dirty="0" smtClean="0"/>
              <a:t>/</a:t>
            </a:r>
          </a:p>
          <a:p>
            <a:pPr marL="0" indent="0">
              <a:buNone/>
            </a:pPr>
            <a:r>
              <a:rPr lang="hr-HR" b="1" dirty="0" smtClean="0"/>
              <a:t>07.04</a:t>
            </a:r>
            <a:r>
              <a:rPr lang="hr-HR" dirty="0" smtClean="0"/>
              <a:t>.</a:t>
            </a:r>
            <a:r>
              <a:rPr lang="hr-HR" b="1" dirty="0" smtClean="0"/>
              <a:t>2017</a:t>
            </a:r>
            <a:r>
              <a:rPr lang="hr-HR" dirty="0" smtClean="0"/>
              <a:t>.</a:t>
            </a:r>
            <a:r>
              <a:rPr lang="hr-HR" b="1" dirty="0" smtClean="0"/>
              <a:t>Pula/</a:t>
            </a:r>
            <a:r>
              <a:rPr lang="hr-HR" dirty="0" smtClean="0"/>
              <a:t>Svjetski dan zdravlja-</a:t>
            </a:r>
            <a:r>
              <a:rPr lang="hr-HR" dirty="0" err="1" smtClean="0"/>
              <a:t>Portarata</a:t>
            </a:r>
            <a:r>
              <a:rPr lang="hr-HR" dirty="0" smtClean="0"/>
              <a:t>/SO Hrvatski crveni križ, Općina Pula, Fizioterapeutska </a:t>
            </a:r>
            <a:r>
              <a:rPr lang="hr-HR" dirty="0"/>
              <a:t>š</a:t>
            </a:r>
            <a:r>
              <a:rPr lang="hr-HR" dirty="0" smtClean="0"/>
              <a:t>kola/</a:t>
            </a:r>
          </a:p>
          <a:p>
            <a:pPr marL="0" indent="0">
              <a:buNone/>
            </a:pPr>
            <a:r>
              <a:rPr lang="hr-HR" b="1" dirty="0" smtClean="0"/>
              <a:t>09.10</a:t>
            </a:r>
            <a:r>
              <a:rPr lang="hr-HR" dirty="0" smtClean="0"/>
              <a:t>.</a:t>
            </a:r>
            <a:r>
              <a:rPr lang="hr-HR" b="1" dirty="0" smtClean="0"/>
              <a:t>2017</a:t>
            </a:r>
            <a:r>
              <a:rPr lang="hr-HR" dirty="0" smtClean="0"/>
              <a:t>.</a:t>
            </a:r>
            <a:r>
              <a:rPr lang="hr-HR" b="1" dirty="0" smtClean="0"/>
              <a:t> Poreč /</a:t>
            </a:r>
            <a:r>
              <a:rPr lang="hr-HR" dirty="0" smtClean="0"/>
              <a:t>Dom</a:t>
            </a:r>
            <a:r>
              <a:rPr lang="hr-HR" b="1" dirty="0" smtClean="0"/>
              <a:t> </a:t>
            </a:r>
            <a:r>
              <a:rPr lang="hr-HR" dirty="0" smtClean="0"/>
              <a:t>za starije i nemoćne/ Djelatnici doma, Općina Poreč/</a:t>
            </a:r>
          </a:p>
          <a:p>
            <a:pPr marL="0" indent="0">
              <a:buNone/>
            </a:pPr>
            <a:r>
              <a:rPr lang="hr-HR" b="1" dirty="0" smtClean="0"/>
              <a:t>12.10</a:t>
            </a:r>
            <a:r>
              <a:rPr lang="hr-HR" dirty="0" smtClean="0"/>
              <a:t>.</a:t>
            </a:r>
            <a:r>
              <a:rPr lang="hr-HR" b="1" dirty="0" smtClean="0"/>
              <a:t>2017</a:t>
            </a:r>
            <a:r>
              <a:rPr lang="hr-HR" dirty="0" smtClean="0"/>
              <a:t>.</a:t>
            </a:r>
            <a:r>
              <a:rPr lang="hr-HR" b="1" dirty="0" smtClean="0"/>
              <a:t>Pula </a:t>
            </a:r>
            <a:r>
              <a:rPr lang="hr-HR" dirty="0" smtClean="0"/>
              <a:t>/Svjetski dan osteoporoze-</a:t>
            </a:r>
            <a:r>
              <a:rPr lang="hr-HR" dirty="0" err="1" smtClean="0"/>
              <a:t>Portarata</a:t>
            </a:r>
            <a:r>
              <a:rPr lang="hr-HR" dirty="0" smtClean="0"/>
              <a:t>/Hrvatski crveni križ, općina Pula/</a:t>
            </a:r>
          </a:p>
          <a:p>
            <a:pPr marL="0" indent="0">
              <a:buNone/>
            </a:pPr>
            <a:r>
              <a:rPr lang="hr-HR" b="1" dirty="0" smtClean="0"/>
              <a:t>07.04</a:t>
            </a:r>
            <a:r>
              <a:rPr lang="hr-HR" dirty="0" smtClean="0"/>
              <a:t>.</a:t>
            </a:r>
            <a:r>
              <a:rPr lang="hr-HR" b="1" dirty="0" smtClean="0"/>
              <a:t>2018.Medulin </a:t>
            </a:r>
            <a:r>
              <a:rPr lang="hr-HR" dirty="0" smtClean="0"/>
              <a:t>/Svjetski </a:t>
            </a:r>
            <a:r>
              <a:rPr lang="hr-HR" dirty="0"/>
              <a:t>dan zdravlja-Multimedijski centar/Općina Medulin, Hrvatski crveni križ.</a:t>
            </a:r>
          </a:p>
          <a:p>
            <a:pPr marL="0" indent="0">
              <a:buNone/>
            </a:pPr>
            <a:r>
              <a:rPr lang="hr-HR" b="1" dirty="0" smtClean="0"/>
              <a:t>20.10.2018. Pula </a:t>
            </a:r>
            <a:r>
              <a:rPr lang="hr-HR" dirty="0" smtClean="0"/>
              <a:t>Svjetski </a:t>
            </a:r>
            <a:r>
              <a:rPr lang="hr-HR" dirty="0"/>
              <a:t>dan osteoporoze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Akcije u </a:t>
            </a:r>
            <a:r>
              <a:rPr lang="hr-HR" dirty="0"/>
              <a:t>D</a:t>
            </a:r>
            <a:r>
              <a:rPr lang="hr-HR" dirty="0" smtClean="0"/>
              <a:t>omovima zdravlja</a:t>
            </a:r>
          </a:p>
          <a:p>
            <a:r>
              <a:rPr lang="hr-HR" b="1" dirty="0" smtClean="0"/>
              <a:t>13.09-04.10.2017. Vodnjan, </a:t>
            </a:r>
            <a:r>
              <a:rPr lang="hr-HR" b="1" dirty="0" err="1" smtClean="0"/>
              <a:t>Peroj</a:t>
            </a:r>
            <a:r>
              <a:rPr lang="hr-HR" b="1" dirty="0" smtClean="0"/>
              <a:t> , </a:t>
            </a:r>
            <a:r>
              <a:rPr lang="hr-HR" b="1" dirty="0" err="1" smtClean="0"/>
              <a:t>Galižana</a:t>
            </a:r>
            <a:r>
              <a:rPr lang="hr-HR" b="1" dirty="0" smtClean="0"/>
              <a:t> </a:t>
            </a:r>
            <a:r>
              <a:rPr lang="hr-HR" dirty="0" smtClean="0"/>
              <a:t>Dom zdravlja  SO/Dom zdravlja Vodnjan, </a:t>
            </a:r>
            <a:r>
              <a:rPr lang="hr-HR" dirty="0"/>
              <a:t>O</a:t>
            </a:r>
            <a:r>
              <a:rPr lang="hr-HR" dirty="0" smtClean="0"/>
              <a:t>pćina Vodnjan </a:t>
            </a:r>
            <a:r>
              <a:rPr lang="hr-HR" dirty="0" err="1" smtClean="0"/>
              <a:t>Poljak,dr.med</a:t>
            </a:r>
            <a:r>
              <a:rPr lang="hr-HR" dirty="0" smtClean="0"/>
              <a:t>. i </a:t>
            </a:r>
            <a:r>
              <a:rPr lang="hr-HR" dirty="0" err="1" smtClean="0"/>
              <a:t>Leonardelli,dr.med</a:t>
            </a:r>
            <a:r>
              <a:rPr lang="hr-HR" dirty="0" smtClean="0"/>
              <a:t>. , Sindikat </a:t>
            </a:r>
            <a:r>
              <a:rPr lang="hr-HR" dirty="0" err="1" smtClean="0"/>
              <a:t>umirvljenika</a:t>
            </a:r>
            <a:r>
              <a:rPr lang="hr-HR" dirty="0" smtClean="0"/>
              <a:t>, Mirela Marini/</a:t>
            </a:r>
          </a:p>
          <a:p>
            <a:r>
              <a:rPr lang="hr-HR" b="1" dirty="0" smtClean="0"/>
              <a:t>18.09.-29.09.2017 </a:t>
            </a:r>
            <a:r>
              <a:rPr lang="hr-HR" b="1" dirty="0" err="1" smtClean="0"/>
              <a:t>Višnjan</a:t>
            </a:r>
            <a:r>
              <a:rPr lang="hr-HR" b="1" dirty="0" smtClean="0"/>
              <a:t> </a:t>
            </a:r>
            <a:r>
              <a:rPr lang="hr-HR" dirty="0" smtClean="0"/>
              <a:t>/ Dom zdravlja / </a:t>
            </a:r>
            <a:r>
              <a:rPr lang="hr-HR" dirty="0" err="1" smtClean="0"/>
              <a:t>Fable</a:t>
            </a:r>
            <a:r>
              <a:rPr lang="hr-HR" dirty="0" smtClean="0"/>
              <a:t> </a:t>
            </a:r>
            <a:r>
              <a:rPr lang="hr-HR" dirty="0" err="1" smtClean="0"/>
              <a:t>dr</a:t>
            </a:r>
            <a:r>
              <a:rPr lang="hr-HR" dirty="0" smtClean="0"/>
              <a:t> .med. </a:t>
            </a:r>
          </a:p>
          <a:p>
            <a:r>
              <a:rPr lang="hr-HR" dirty="0" smtClean="0"/>
              <a:t> </a:t>
            </a:r>
            <a:r>
              <a:rPr lang="hr-HR" b="1" dirty="0" smtClean="0"/>
              <a:t>14.05.-15.06 2018.  Labin</a:t>
            </a:r>
            <a:r>
              <a:rPr lang="hr-HR" dirty="0" smtClean="0"/>
              <a:t> Dom zdravlja  Labin/ Dom zdravlja, Udruga umirovljenika.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6075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Zdrave kosti -radionice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23.02.2017. Pula / Dječji Vrtić </a:t>
            </a:r>
            <a:r>
              <a:rPr lang="hr-HR" dirty="0" err="1" smtClean="0"/>
              <a:t>Titi</a:t>
            </a:r>
            <a:endParaRPr lang="hr-HR" dirty="0" smtClean="0"/>
          </a:p>
          <a:p>
            <a:r>
              <a:rPr lang="hr-HR" dirty="0" smtClean="0"/>
              <a:t>03.10.2017.Višnjan/Dječji vrtić </a:t>
            </a:r>
            <a:r>
              <a:rPr lang="hr-HR" dirty="0" err="1" smtClean="0"/>
              <a:t>Višnjan</a:t>
            </a:r>
            <a:endParaRPr lang="hr-HR" dirty="0" smtClean="0"/>
          </a:p>
          <a:p>
            <a:r>
              <a:rPr lang="hr-HR" dirty="0" smtClean="0"/>
              <a:t>12.12.2017.Poreč/Dječji vrtić   Radost</a:t>
            </a:r>
          </a:p>
          <a:p>
            <a:r>
              <a:rPr lang="hr-HR" dirty="0" smtClean="0"/>
              <a:t>24.05.2018.Labin/Dječji vrtić </a:t>
            </a:r>
            <a:r>
              <a:rPr lang="hr-HR" dirty="0" err="1" smtClean="0"/>
              <a:t>Pierino</a:t>
            </a:r>
            <a:r>
              <a:rPr lang="hr-HR" dirty="0" smtClean="0"/>
              <a:t> </a:t>
            </a:r>
            <a:r>
              <a:rPr lang="hr-HR" dirty="0" err="1" smtClean="0"/>
              <a:t>Verbanac</a:t>
            </a:r>
            <a:endParaRPr lang="hr-HR" dirty="0" smtClean="0"/>
          </a:p>
          <a:p>
            <a:r>
              <a:rPr lang="hr-HR" dirty="0" smtClean="0"/>
              <a:t>27.09.2018.Medulin/Dječji vrtić  Medulin </a:t>
            </a:r>
          </a:p>
          <a:p>
            <a:r>
              <a:rPr lang="hr-HR" dirty="0" smtClean="0"/>
              <a:t>29.11.2018. Pula – </a:t>
            </a:r>
            <a:r>
              <a:rPr lang="hr-HR" dirty="0" err="1" smtClean="0"/>
              <a:t>Šijana</a:t>
            </a:r>
            <a:r>
              <a:rPr lang="hr-HR" dirty="0" smtClean="0"/>
              <a:t> 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6181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Besplatno savjetovalište za osteoporozu i reumatske bolesti 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92113" indent="-273050"/>
            <a:r>
              <a:rPr lang="hr-HR" dirty="0"/>
              <a:t>Srijedom  od 08-10 </a:t>
            </a:r>
            <a:r>
              <a:rPr lang="hr-HR" dirty="0" smtClean="0"/>
              <a:t>sati u sjedištu Lige</a:t>
            </a:r>
            <a:endParaRPr lang="hr-HR" dirty="0"/>
          </a:p>
          <a:p>
            <a:pPr marL="392113" indent="-273050"/>
            <a:r>
              <a:rPr lang="hr-HR" dirty="0" smtClean="0"/>
              <a:t>270 osoba </a:t>
            </a:r>
            <a:r>
              <a:rPr lang="hr-HR" dirty="0"/>
              <a:t>zatražilo savjet  u svezi njihove bolesti </a:t>
            </a:r>
            <a:r>
              <a:rPr lang="hr-HR" dirty="0" smtClean="0"/>
              <a:t> U 2017.a  321  u  2018.</a:t>
            </a:r>
            <a:endParaRPr lang="hr-HR" dirty="0"/>
          </a:p>
          <a:p>
            <a:endParaRPr lang="hr-HR" dirty="0"/>
          </a:p>
        </p:txBody>
      </p:sp>
      <p:pic>
        <p:nvPicPr>
          <p:cNvPr id="5" name="Picture 2" descr="D:\Windows Folders\Pictures\2014 USKRS,PETRČANI, DJ.VRTIĆ, MS I OTVORENA VRATA\P516007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144" y="2080806"/>
            <a:ext cx="3702050" cy="277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89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Statistika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3871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Denzitometrija u Domu zdravlja </a:t>
            </a:r>
            <a:r>
              <a:rPr lang="hr-HR" dirty="0" err="1" smtClean="0"/>
              <a:t>Višnjan</a:t>
            </a:r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852589"/>
            <a:ext cx="4894262" cy="2753022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840" y="2667000"/>
            <a:ext cx="1874520" cy="3124200"/>
          </a:xfrm>
        </p:spPr>
      </p:pic>
    </p:spTree>
    <p:extLst>
      <p:ext uri="{BB962C8B-B14F-4D97-AF65-F5344CB8AC3E}">
        <p14:creationId xmlns:p14="http://schemas.microsoft.com/office/powerpoint/2010/main" val="3115439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Svjetski dan zdravlja,2017</a:t>
            </a:r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84313" y="2852589"/>
            <a:ext cx="4894262" cy="2753022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75" y="2852142"/>
            <a:ext cx="4895850" cy="2753915"/>
          </a:xfrm>
        </p:spPr>
      </p:pic>
    </p:spTree>
    <p:extLst>
      <p:ext uri="{BB962C8B-B14F-4D97-AF65-F5344CB8AC3E}">
        <p14:creationId xmlns:p14="http://schemas.microsoft.com/office/powerpoint/2010/main" val="3058478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762</TotalTime>
  <Words>930</Words>
  <Application>Microsoft Office PowerPoint</Application>
  <PresentationFormat>Widescreen</PresentationFormat>
  <Paragraphs>171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Corbel</vt:lpstr>
      <vt:lpstr>Parallax</vt:lpstr>
      <vt:lpstr>Skupština Izvješće o radu HLPR ogranak za IŽ Od 03.12.2016. do 24.11.2018</vt:lpstr>
      <vt:lpstr>Rad na  projektima</vt:lpstr>
      <vt:lpstr>Lokacije gdje su organizirane aktivnosti   i  izvori financiranja</vt:lpstr>
      <vt:lpstr>Prevencija, rano otkrivanje i liječenje osteoporoze </vt:lpstr>
      <vt:lpstr>Zdrave kosti -radionice</vt:lpstr>
      <vt:lpstr>Besplatno savjetovalište za osteoporozu i reumatske bolesti </vt:lpstr>
      <vt:lpstr>Statistika</vt:lpstr>
      <vt:lpstr>Denzitometrija u Domu zdravlja Višnjan</vt:lpstr>
      <vt:lpstr>Svjetski dan zdravlja,2017</vt:lpstr>
      <vt:lpstr>Svjetski dan osteoporoze u Puli2017. i 2018. </vt:lpstr>
      <vt:lpstr>Volonteri u  akciji  povodom Svjetskog dana osteoporoze</vt:lpstr>
      <vt:lpstr>Radionice zdrave kosti u Višnjanu i Poreču </vt:lpstr>
      <vt:lpstr>Dječji vrtić Medulin i  Titi u Puli</vt:lpstr>
      <vt:lpstr>Radionica  u Labinu  i akcija  mjerenja mineralne gustoće kosti u Domu zdravlja Labin</vt:lpstr>
      <vt:lpstr>Projekt Za bolji život reumatičara/2017.</vt:lpstr>
      <vt:lpstr>Edukacija kroz predavanja</vt:lpstr>
      <vt:lpstr>Zajedno s vama do zdravlja</vt:lpstr>
      <vt:lpstr>Svjetski dan gihta ,22.05.</vt:lpstr>
      <vt:lpstr>Kako živjeti kvalitetno s  artrozom zglobova i kralježnice, Fažana </vt:lpstr>
      <vt:lpstr>Svjetski dan artritisa, 2018.</vt:lpstr>
      <vt:lpstr>Kako se prezentiramo javnosti Edukacija kroz medije </vt:lpstr>
      <vt:lpstr>Suradnici  u projektima </vt:lpstr>
      <vt:lpstr>Broj članova lige </vt:lpstr>
      <vt:lpstr>Hvala svima na suradnji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Skupština</dc:title>
  <dc:creator>Vlasta Urban Tripović</dc:creator>
  <cp:lastModifiedBy>Vlasta Urban Tripović</cp:lastModifiedBy>
  <cp:revision>33</cp:revision>
  <dcterms:created xsi:type="dcterms:W3CDTF">2018-11-18T14:52:46Z</dcterms:created>
  <dcterms:modified xsi:type="dcterms:W3CDTF">2018-11-23T20:48:01Z</dcterms:modified>
</cp:coreProperties>
</file>